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handoutMasterIdLst>
    <p:handoutMasterId r:id="rId35"/>
  </p:handoutMasterIdLst>
  <p:sldIdLst>
    <p:sldId id="256" r:id="rId2"/>
    <p:sldId id="335" r:id="rId3"/>
    <p:sldId id="334" r:id="rId4"/>
    <p:sldId id="283" r:id="rId5"/>
    <p:sldId id="304" r:id="rId6"/>
    <p:sldId id="353" r:id="rId7"/>
    <p:sldId id="341" r:id="rId8"/>
    <p:sldId id="369" r:id="rId9"/>
    <p:sldId id="342" r:id="rId10"/>
    <p:sldId id="363" r:id="rId11"/>
    <p:sldId id="364" r:id="rId12"/>
    <p:sldId id="358" r:id="rId13"/>
    <p:sldId id="354" r:id="rId14"/>
    <p:sldId id="343" r:id="rId15"/>
    <p:sldId id="347" r:id="rId16"/>
    <p:sldId id="356" r:id="rId17"/>
    <p:sldId id="344" r:id="rId18"/>
    <p:sldId id="366" r:id="rId19"/>
    <p:sldId id="370" r:id="rId20"/>
    <p:sldId id="371" r:id="rId21"/>
    <p:sldId id="365" r:id="rId22"/>
    <p:sldId id="345" r:id="rId23"/>
    <p:sldId id="368" r:id="rId24"/>
    <p:sldId id="355" r:id="rId25"/>
    <p:sldId id="361" r:id="rId26"/>
    <p:sldId id="351" r:id="rId27"/>
    <p:sldId id="362" r:id="rId28"/>
    <p:sldId id="352" r:id="rId29"/>
    <p:sldId id="359" r:id="rId30"/>
    <p:sldId id="331" r:id="rId31"/>
    <p:sldId id="367" r:id="rId32"/>
    <p:sldId id="336"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526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25" autoAdjust="0"/>
    <p:restoredTop sz="82592" autoAdjust="0"/>
  </p:normalViewPr>
  <p:slideViewPr>
    <p:cSldViewPr snapToGrid="0">
      <p:cViewPr varScale="1">
        <p:scale>
          <a:sx n="87" d="100"/>
          <a:sy n="87" d="100"/>
        </p:scale>
        <p:origin x="1296" y="68"/>
      </p:cViewPr>
      <p:guideLst/>
    </p:cSldViewPr>
  </p:slid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2"/>
            <a:ext cx="2971800" cy="458788"/>
          </a:xfrm>
          <a:prstGeom prst="rect">
            <a:avLst/>
          </a:prstGeom>
        </p:spPr>
        <p:txBody>
          <a:bodyPr vert="horz" lIns="91440" tIns="45720" rIns="91440" bIns="45720" rtlCol="0"/>
          <a:lstStyle>
            <a:lvl1pPr algn="r">
              <a:defRPr sz="1200"/>
            </a:lvl1pPr>
          </a:lstStyle>
          <a:p>
            <a:fld id="{50A6D4F5-B614-481C-ABB9-BE2E85B0B142}" type="datetimeFigureOut">
              <a:rPr lang="en-US" smtClean="0"/>
              <a:t>6/11/2019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E46389C-419A-4A8A-B1B8-839E251D9A82}" type="slidenum">
              <a:rPr lang="en-US" smtClean="0"/>
              <a:t>‹#›</a:t>
            </a:fld>
            <a:endParaRPr lang="en-US"/>
          </a:p>
        </p:txBody>
      </p:sp>
    </p:spTree>
    <p:extLst>
      <p:ext uri="{BB962C8B-B14F-4D97-AF65-F5344CB8AC3E}">
        <p14:creationId xmlns:p14="http://schemas.microsoft.com/office/powerpoint/2010/main" val="36417282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2"/>
            <a:ext cx="2971800" cy="458788"/>
          </a:xfrm>
          <a:prstGeom prst="rect">
            <a:avLst/>
          </a:prstGeom>
        </p:spPr>
        <p:txBody>
          <a:bodyPr vert="horz" lIns="91440" tIns="45720" rIns="91440" bIns="45720" rtlCol="0"/>
          <a:lstStyle>
            <a:lvl1pPr algn="r">
              <a:defRPr sz="1200"/>
            </a:lvl1pPr>
          </a:lstStyle>
          <a:p>
            <a:fld id="{67EB3969-13AA-4BA0-803A-8D1D79A85386}" type="datetimeFigureOut">
              <a:rPr lang="en-US" smtClean="0"/>
              <a:t>5/31/2019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31A93E-6563-49C5-9E47-C44FF2945E94}" type="slidenum">
              <a:rPr lang="en-US" smtClean="0"/>
              <a:t>‹#›</a:t>
            </a:fld>
            <a:endParaRPr lang="en-US"/>
          </a:p>
        </p:txBody>
      </p:sp>
    </p:spTree>
    <p:extLst>
      <p:ext uri="{BB962C8B-B14F-4D97-AF65-F5344CB8AC3E}">
        <p14:creationId xmlns:p14="http://schemas.microsoft.com/office/powerpoint/2010/main" val="1369042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31A93E-6563-49C5-9E47-C44FF2945E94}" type="slidenum">
              <a:rPr lang="en-US" smtClean="0"/>
              <a:t>1</a:t>
            </a:fld>
            <a:endParaRPr lang="en-US"/>
          </a:p>
        </p:txBody>
      </p:sp>
    </p:spTree>
    <p:extLst>
      <p:ext uri="{BB962C8B-B14F-4D97-AF65-F5344CB8AC3E}">
        <p14:creationId xmlns:p14="http://schemas.microsoft.com/office/powerpoint/2010/main" val="42153812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will see in the next few slides, our community has many large events that take place throughout the year. We just haven’t had the supporting infrastructure  for the community to reap much benefit. This project was developed to be the economic catalyst for Lowell….which for us is serving as a recreation hub for sports such as  boating, kayaking, hiking, and cycling.</a:t>
            </a:r>
          </a:p>
        </p:txBody>
      </p:sp>
      <p:sp>
        <p:nvSpPr>
          <p:cNvPr id="4" name="Slide Number Placeholder 3"/>
          <p:cNvSpPr>
            <a:spLocks noGrp="1"/>
          </p:cNvSpPr>
          <p:nvPr>
            <p:ph type="sldNum" sz="quarter" idx="10"/>
          </p:nvPr>
        </p:nvSpPr>
        <p:spPr/>
        <p:txBody>
          <a:bodyPr/>
          <a:lstStyle/>
          <a:p>
            <a:fld id="{2331A93E-6563-49C5-9E47-C44FF2945E94}" type="slidenum">
              <a:rPr lang="en-US" smtClean="0"/>
              <a:t>10</a:t>
            </a:fld>
            <a:endParaRPr lang="en-US"/>
          </a:p>
        </p:txBody>
      </p:sp>
    </p:spTree>
    <p:extLst>
      <p:ext uri="{BB962C8B-B14F-4D97-AF65-F5344CB8AC3E}">
        <p14:creationId xmlns:p14="http://schemas.microsoft.com/office/powerpoint/2010/main" val="12122032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31A93E-6563-49C5-9E47-C44FF2945E94}" type="slidenum">
              <a:rPr lang="en-US" smtClean="0"/>
              <a:t>11</a:t>
            </a:fld>
            <a:endParaRPr lang="en-US"/>
          </a:p>
        </p:txBody>
      </p:sp>
    </p:spTree>
    <p:extLst>
      <p:ext uri="{BB962C8B-B14F-4D97-AF65-F5344CB8AC3E}">
        <p14:creationId xmlns:p14="http://schemas.microsoft.com/office/powerpoint/2010/main" val="33148801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31A93E-6563-49C5-9E47-C44FF2945E94}" type="slidenum">
              <a:rPr lang="en-US" smtClean="0"/>
              <a:t>12</a:t>
            </a:fld>
            <a:endParaRPr lang="en-US"/>
          </a:p>
        </p:txBody>
      </p:sp>
    </p:spTree>
    <p:extLst>
      <p:ext uri="{BB962C8B-B14F-4D97-AF65-F5344CB8AC3E}">
        <p14:creationId xmlns:p14="http://schemas.microsoft.com/office/powerpoint/2010/main" val="27205307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my pet peeves in past grant writing was being forced to apply for grants before the City was ready. Before the City could save the resources for match funding and actually demonstrate the ability to make progress with existing resources.</a:t>
            </a:r>
          </a:p>
        </p:txBody>
      </p:sp>
      <p:sp>
        <p:nvSpPr>
          <p:cNvPr id="4" name="Slide Number Placeholder 3"/>
          <p:cNvSpPr>
            <a:spLocks noGrp="1"/>
          </p:cNvSpPr>
          <p:nvPr>
            <p:ph type="sldNum" sz="quarter" idx="10"/>
          </p:nvPr>
        </p:nvSpPr>
        <p:spPr/>
        <p:txBody>
          <a:bodyPr/>
          <a:lstStyle/>
          <a:p>
            <a:fld id="{2331A93E-6563-49C5-9E47-C44FF2945E94}" type="slidenum">
              <a:rPr lang="en-US" smtClean="0"/>
              <a:t>13</a:t>
            </a:fld>
            <a:endParaRPr lang="en-US"/>
          </a:p>
        </p:txBody>
      </p:sp>
    </p:spTree>
    <p:extLst>
      <p:ext uri="{BB962C8B-B14F-4D97-AF65-F5344CB8AC3E}">
        <p14:creationId xmlns:p14="http://schemas.microsoft.com/office/powerpoint/2010/main" val="36500476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31A93E-6563-49C5-9E47-C44FF2945E94}" type="slidenum">
              <a:rPr lang="en-US" smtClean="0"/>
              <a:t>14</a:t>
            </a:fld>
            <a:endParaRPr lang="en-US"/>
          </a:p>
        </p:txBody>
      </p:sp>
    </p:spTree>
    <p:extLst>
      <p:ext uri="{BB962C8B-B14F-4D97-AF65-F5344CB8AC3E}">
        <p14:creationId xmlns:p14="http://schemas.microsoft.com/office/powerpoint/2010/main" val="11022369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31A93E-6563-49C5-9E47-C44FF2945E94}" type="slidenum">
              <a:rPr lang="en-US" smtClean="0"/>
              <a:t>15</a:t>
            </a:fld>
            <a:endParaRPr lang="en-US"/>
          </a:p>
        </p:txBody>
      </p:sp>
    </p:spTree>
    <p:extLst>
      <p:ext uri="{BB962C8B-B14F-4D97-AF65-F5344CB8AC3E}">
        <p14:creationId xmlns:p14="http://schemas.microsoft.com/office/powerpoint/2010/main" val="42009793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31A93E-6563-49C5-9E47-C44FF2945E94}" type="slidenum">
              <a:rPr lang="en-US" smtClean="0"/>
              <a:t>16</a:t>
            </a:fld>
            <a:endParaRPr lang="en-US"/>
          </a:p>
        </p:txBody>
      </p:sp>
    </p:spTree>
    <p:extLst>
      <p:ext uri="{BB962C8B-B14F-4D97-AF65-F5344CB8AC3E}">
        <p14:creationId xmlns:p14="http://schemas.microsoft.com/office/powerpoint/2010/main" val="40903115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31A93E-6563-49C5-9E47-C44FF2945E94}" type="slidenum">
              <a:rPr lang="en-US" smtClean="0"/>
              <a:t>17</a:t>
            </a:fld>
            <a:endParaRPr lang="en-US"/>
          </a:p>
        </p:txBody>
      </p:sp>
    </p:spTree>
    <p:extLst>
      <p:ext uri="{BB962C8B-B14F-4D97-AF65-F5344CB8AC3E}">
        <p14:creationId xmlns:p14="http://schemas.microsoft.com/office/powerpoint/2010/main" val="22577136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31A93E-6563-49C5-9E47-C44FF2945E94}" type="slidenum">
              <a:rPr lang="en-US" smtClean="0"/>
              <a:t>18</a:t>
            </a:fld>
            <a:endParaRPr lang="en-US"/>
          </a:p>
        </p:txBody>
      </p:sp>
    </p:spTree>
    <p:extLst>
      <p:ext uri="{BB962C8B-B14F-4D97-AF65-F5344CB8AC3E}">
        <p14:creationId xmlns:p14="http://schemas.microsoft.com/office/powerpoint/2010/main" val="4582423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31A93E-6563-49C5-9E47-C44FF2945E94}" type="slidenum">
              <a:rPr lang="en-US" smtClean="0"/>
              <a:t>19</a:t>
            </a:fld>
            <a:endParaRPr lang="en-US"/>
          </a:p>
        </p:txBody>
      </p:sp>
    </p:spTree>
    <p:extLst>
      <p:ext uri="{BB962C8B-B14F-4D97-AF65-F5344CB8AC3E}">
        <p14:creationId xmlns:p14="http://schemas.microsoft.com/office/powerpoint/2010/main" val="3936404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You’ve seen our application, so I don’t want to be repetitive. What I’d like to do today is tell you a story. A story about how our community has evolved over the last 3 plus years. Specifically, our approach to parks, recreation, and economic development.</a:t>
            </a:r>
          </a:p>
          <a:p>
            <a:endParaRPr lang="en-US" dirty="0"/>
          </a:p>
          <a:p>
            <a:endParaRPr lang="en-US" dirty="0"/>
          </a:p>
          <a:p>
            <a:r>
              <a:rPr lang="en-US" dirty="0"/>
              <a:t>Quote from Councilor Osgood during City Administrator candidate interviews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My response to Councilor Osgood: We can do anything you want, but not everything you want. We’ve got to make a plan and prioritize our scarce resources.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2331A93E-6563-49C5-9E47-C44FF2945E94}" type="slidenum">
              <a:rPr lang="en-US" smtClean="0"/>
              <a:t>2</a:t>
            </a:fld>
            <a:endParaRPr lang="en-US"/>
          </a:p>
        </p:txBody>
      </p:sp>
    </p:spTree>
    <p:extLst>
      <p:ext uri="{BB962C8B-B14F-4D97-AF65-F5344CB8AC3E}">
        <p14:creationId xmlns:p14="http://schemas.microsoft.com/office/powerpoint/2010/main" val="37147027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31A93E-6563-49C5-9E47-C44FF2945E94}" type="slidenum">
              <a:rPr lang="en-US" smtClean="0"/>
              <a:t>20</a:t>
            </a:fld>
            <a:endParaRPr lang="en-US"/>
          </a:p>
        </p:txBody>
      </p:sp>
    </p:spTree>
    <p:extLst>
      <p:ext uri="{BB962C8B-B14F-4D97-AF65-F5344CB8AC3E}">
        <p14:creationId xmlns:p14="http://schemas.microsoft.com/office/powerpoint/2010/main" val="19996333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31A93E-6563-49C5-9E47-C44FF2945E94}" type="slidenum">
              <a:rPr lang="en-US" smtClean="0"/>
              <a:t>21</a:t>
            </a:fld>
            <a:endParaRPr lang="en-US"/>
          </a:p>
        </p:txBody>
      </p:sp>
    </p:spTree>
    <p:extLst>
      <p:ext uri="{BB962C8B-B14F-4D97-AF65-F5344CB8AC3E}">
        <p14:creationId xmlns:p14="http://schemas.microsoft.com/office/powerpoint/2010/main" val="33380902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31A93E-6563-49C5-9E47-C44FF2945E94}" type="slidenum">
              <a:rPr lang="en-US" smtClean="0"/>
              <a:t>22</a:t>
            </a:fld>
            <a:endParaRPr lang="en-US"/>
          </a:p>
        </p:txBody>
      </p:sp>
    </p:spTree>
    <p:extLst>
      <p:ext uri="{BB962C8B-B14F-4D97-AF65-F5344CB8AC3E}">
        <p14:creationId xmlns:p14="http://schemas.microsoft.com/office/powerpoint/2010/main" val="13418617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31A93E-6563-49C5-9E47-C44FF2945E94}" type="slidenum">
              <a:rPr lang="en-US" smtClean="0"/>
              <a:t>23</a:t>
            </a:fld>
            <a:endParaRPr lang="en-US"/>
          </a:p>
        </p:txBody>
      </p:sp>
    </p:spTree>
    <p:extLst>
      <p:ext uri="{BB962C8B-B14F-4D97-AF65-F5344CB8AC3E}">
        <p14:creationId xmlns:p14="http://schemas.microsoft.com/office/powerpoint/2010/main" val="12046145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Lowell HS provides bus transportation to/from Covered Bridge</a:t>
            </a:r>
          </a:p>
          <a:p>
            <a:r>
              <a:rPr lang="en-US" dirty="0"/>
              <a:t>Lowell Fire District provides traffic control and parking</a:t>
            </a:r>
          </a:p>
          <a:p>
            <a:r>
              <a:rPr lang="en-US" dirty="0"/>
              <a:t>Lowell Grange provides refreshments</a:t>
            </a:r>
          </a:p>
        </p:txBody>
      </p:sp>
      <p:sp>
        <p:nvSpPr>
          <p:cNvPr id="4" name="Slide Number Placeholder 3"/>
          <p:cNvSpPr>
            <a:spLocks noGrp="1"/>
          </p:cNvSpPr>
          <p:nvPr>
            <p:ph type="sldNum" sz="quarter" idx="10"/>
          </p:nvPr>
        </p:nvSpPr>
        <p:spPr/>
        <p:txBody>
          <a:bodyPr/>
          <a:lstStyle/>
          <a:p>
            <a:fld id="{2331A93E-6563-49C5-9E47-C44FF2945E94}" type="slidenum">
              <a:rPr lang="en-US" smtClean="0"/>
              <a:t>24</a:t>
            </a:fld>
            <a:endParaRPr lang="en-US"/>
          </a:p>
        </p:txBody>
      </p:sp>
    </p:spTree>
    <p:extLst>
      <p:ext uri="{BB962C8B-B14F-4D97-AF65-F5344CB8AC3E}">
        <p14:creationId xmlns:p14="http://schemas.microsoft.com/office/powerpoint/2010/main" val="13347491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31A93E-6563-49C5-9E47-C44FF2945E94}" type="slidenum">
              <a:rPr lang="en-US" smtClean="0"/>
              <a:t>25</a:t>
            </a:fld>
            <a:endParaRPr lang="en-US"/>
          </a:p>
        </p:txBody>
      </p:sp>
    </p:spTree>
    <p:extLst>
      <p:ext uri="{BB962C8B-B14F-4D97-AF65-F5344CB8AC3E}">
        <p14:creationId xmlns:p14="http://schemas.microsoft.com/office/powerpoint/2010/main" val="35120364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Venues – Opposite ends of town. Rolling Rock Park serves as the transportation hub to shuttle spectators between venues. </a:t>
            </a:r>
          </a:p>
        </p:txBody>
      </p:sp>
      <p:sp>
        <p:nvSpPr>
          <p:cNvPr id="4" name="Slide Number Placeholder 3"/>
          <p:cNvSpPr>
            <a:spLocks noGrp="1"/>
          </p:cNvSpPr>
          <p:nvPr>
            <p:ph type="sldNum" sz="quarter" idx="10"/>
          </p:nvPr>
        </p:nvSpPr>
        <p:spPr/>
        <p:txBody>
          <a:bodyPr/>
          <a:lstStyle/>
          <a:p>
            <a:fld id="{2331A93E-6563-49C5-9E47-C44FF2945E94}" type="slidenum">
              <a:rPr lang="en-US" smtClean="0"/>
              <a:t>26</a:t>
            </a:fld>
            <a:endParaRPr lang="en-US"/>
          </a:p>
        </p:txBody>
      </p:sp>
    </p:spTree>
    <p:extLst>
      <p:ext uri="{BB962C8B-B14F-4D97-AF65-F5344CB8AC3E}">
        <p14:creationId xmlns:p14="http://schemas.microsoft.com/office/powerpoint/2010/main" val="9931036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31A93E-6563-49C5-9E47-C44FF2945E94}" type="slidenum">
              <a:rPr lang="en-US" smtClean="0"/>
              <a:t>27</a:t>
            </a:fld>
            <a:endParaRPr lang="en-US"/>
          </a:p>
        </p:txBody>
      </p:sp>
    </p:spTree>
    <p:extLst>
      <p:ext uri="{BB962C8B-B14F-4D97-AF65-F5344CB8AC3E}">
        <p14:creationId xmlns:p14="http://schemas.microsoft.com/office/powerpoint/2010/main" val="12553478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31A93E-6563-49C5-9E47-C44FF2945E94}" type="slidenum">
              <a:rPr lang="en-US" smtClean="0"/>
              <a:t>28</a:t>
            </a:fld>
            <a:endParaRPr lang="en-US"/>
          </a:p>
        </p:txBody>
      </p:sp>
    </p:spTree>
    <p:extLst>
      <p:ext uri="{BB962C8B-B14F-4D97-AF65-F5344CB8AC3E}">
        <p14:creationId xmlns:p14="http://schemas.microsoft.com/office/powerpoint/2010/main" val="12689460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31A93E-6563-49C5-9E47-C44FF2945E94}" type="slidenum">
              <a:rPr lang="en-US" smtClean="0"/>
              <a:t>29</a:t>
            </a:fld>
            <a:endParaRPr lang="en-US"/>
          </a:p>
        </p:txBody>
      </p:sp>
    </p:spTree>
    <p:extLst>
      <p:ext uri="{BB962C8B-B14F-4D97-AF65-F5344CB8AC3E}">
        <p14:creationId xmlns:p14="http://schemas.microsoft.com/office/powerpoint/2010/main" val="6830994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First 3-4 months getting to know the community  and cleaning up the finances. Then it was time to plan.</a:t>
            </a:r>
          </a:p>
          <a:p>
            <a:endParaRPr lang="en-US" dirty="0"/>
          </a:p>
        </p:txBody>
      </p:sp>
      <p:sp>
        <p:nvSpPr>
          <p:cNvPr id="4" name="Slide Number Placeholder 3"/>
          <p:cNvSpPr>
            <a:spLocks noGrp="1"/>
          </p:cNvSpPr>
          <p:nvPr>
            <p:ph type="sldNum" sz="quarter" idx="10"/>
          </p:nvPr>
        </p:nvSpPr>
        <p:spPr/>
        <p:txBody>
          <a:bodyPr/>
          <a:lstStyle/>
          <a:p>
            <a:fld id="{2331A93E-6563-49C5-9E47-C44FF2945E94}" type="slidenum">
              <a:rPr lang="en-US" smtClean="0"/>
              <a:t>3</a:t>
            </a:fld>
            <a:endParaRPr lang="en-US"/>
          </a:p>
        </p:txBody>
      </p:sp>
    </p:spTree>
    <p:extLst>
      <p:ext uri="{BB962C8B-B14F-4D97-AF65-F5344CB8AC3E}">
        <p14:creationId xmlns:p14="http://schemas.microsoft.com/office/powerpoint/2010/main" val="6065687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31A93E-6563-49C5-9E47-C44FF2945E94}" type="slidenum">
              <a:rPr lang="en-US" smtClean="0"/>
              <a:t>30</a:t>
            </a:fld>
            <a:endParaRPr lang="en-US"/>
          </a:p>
        </p:txBody>
      </p:sp>
    </p:spTree>
    <p:extLst>
      <p:ext uri="{BB962C8B-B14F-4D97-AF65-F5344CB8AC3E}">
        <p14:creationId xmlns:p14="http://schemas.microsoft.com/office/powerpoint/2010/main" val="35070977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31A93E-6563-49C5-9E47-C44FF2945E94}" type="slidenum">
              <a:rPr lang="en-US" smtClean="0"/>
              <a:t>31</a:t>
            </a:fld>
            <a:endParaRPr lang="en-US"/>
          </a:p>
        </p:txBody>
      </p:sp>
    </p:spTree>
    <p:extLst>
      <p:ext uri="{BB962C8B-B14F-4D97-AF65-F5344CB8AC3E}">
        <p14:creationId xmlns:p14="http://schemas.microsoft.com/office/powerpoint/2010/main" val="15666575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31A93E-6563-49C5-9E47-C44FF2945E94}" type="slidenum">
              <a:rPr lang="en-US" smtClean="0"/>
              <a:t>32</a:t>
            </a:fld>
            <a:endParaRPr lang="en-US"/>
          </a:p>
        </p:txBody>
      </p:sp>
    </p:spTree>
    <p:extLst>
      <p:ext uri="{BB962C8B-B14F-4D97-AF65-F5344CB8AC3E}">
        <p14:creationId xmlns:p14="http://schemas.microsoft.com/office/powerpoint/2010/main" val="1183414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first strategic plan to adopted budget for next year, our community has made substantive progress. Each plan has built on this progress. </a:t>
            </a:r>
          </a:p>
        </p:txBody>
      </p:sp>
      <p:sp>
        <p:nvSpPr>
          <p:cNvPr id="4" name="Slide Number Placeholder 3"/>
          <p:cNvSpPr>
            <a:spLocks noGrp="1"/>
          </p:cNvSpPr>
          <p:nvPr>
            <p:ph type="sldNum" sz="quarter" idx="10"/>
          </p:nvPr>
        </p:nvSpPr>
        <p:spPr/>
        <p:txBody>
          <a:bodyPr/>
          <a:lstStyle/>
          <a:p>
            <a:fld id="{2331A93E-6563-49C5-9E47-C44FF2945E94}" type="slidenum">
              <a:rPr lang="en-US" smtClean="0"/>
              <a:t>4</a:t>
            </a:fld>
            <a:endParaRPr lang="en-US"/>
          </a:p>
        </p:txBody>
      </p:sp>
    </p:spTree>
    <p:extLst>
      <p:ext uri="{BB962C8B-B14F-4D97-AF65-F5344CB8AC3E}">
        <p14:creationId xmlns:p14="http://schemas.microsoft.com/office/powerpoint/2010/main" val="3455252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31A93E-6563-49C5-9E47-C44FF2945E94}" type="slidenum">
              <a:rPr lang="en-US" smtClean="0"/>
              <a:t>5</a:t>
            </a:fld>
            <a:endParaRPr lang="en-US"/>
          </a:p>
        </p:txBody>
      </p:sp>
    </p:spTree>
    <p:extLst>
      <p:ext uri="{BB962C8B-B14F-4D97-AF65-F5344CB8AC3E}">
        <p14:creationId xmlns:p14="http://schemas.microsoft.com/office/powerpoint/2010/main" val="793017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31A93E-6563-49C5-9E47-C44FF2945E94}" type="slidenum">
              <a:rPr lang="en-US" smtClean="0"/>
              <a:t>6</a:t>
            </a:fld>
            <a:endParaRPr lang="en-US"/>
          </a:p>
        </p:txBody>
      </p:sp>
    </p:spTree>
    <p:extLst>
      <p:ext uri="{BB962C8B-B14F-4D97-AF65-F5344CB8AC3E}">
        <p14:creationId xmlns:p14="http://schemas.microsoft.com/office/powerpoint/2010/main" val="3951863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31A93E-6563-49C5-9E47-C44FF2945E94}" type="slidenum">
              <a:rPr lang="en-US" smtClean="0"/>
              <a:t>7</a:t>
            </a:fld>
            <a:endParaRPr lang="en-US"/>
          </a:p>
        </p:txBody>
      </p:sp>
    </p:spTree>
    <p:extLst>
      <p:ext uri="{BB962C8B-B14F-4D97-AF65-F5344CB8AC3E}">
        <p14:creationId xmlns:p14="http://schemas.microsoft.com/office/powerpoint/2010/main" val="39055373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31A93E-6563-49C5-9E47-C44FF2945E94}" type="slidenum">
              <a:rPr lang="en-US" smtClean="0"/>
              <a:t>8</a:t>
            </a:fld>
            <a:endParaRPr lang="en-US"/>
          </a:p>
        </p:txBody>
      </p:sp>
    </p:spTree>
    <p:extLst>
      <p:ext uri="{BB962C8B-B14F-4D97-AF65-F5344CB8AC3E}">
        <p14:creationId xmlns:p14="http://schemas.microsoft.com/office/powerpoint/2010/main" val="40990274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can do anything you want, but not everything you want. </a:t>
            </a:r>
          </a:p>
        </p:txBody>
      </p:sp>
      <p:sp>
        <p:nvSpPr>
          <p:cNvPr id="4" name="Slide Number Placeholder 3"/>
          <p:cNvSpPr>
            <a:spLocks noGrp="1"/>
          </p:cNvSpPr>
          <p:nvPr>
            <p:ph type="sldNum" sz="quarter" idx="5"/>
          </p:nvPr>
        </p:nvSpPr>
        <p:spPr/>
        <p:txBody>
          <a:bodyPr/>
          <a:lstStyle/>
          <a:p>
            <a:fld id="{2331A93E-6563-49C5-9E47-C44FF2945E94}" type="slidenum">
              <a:rPr lang="en-US" smtClean="0"/>
              <a:t>9</a:t>
            </a:fld>
            <a:endParaRPr lang="en-US"/>
          </a:p>
        </p:txBody>
      </p:sp>
    </p:spTree>
    <p:extLst>
      <p:ext uri="{BB962C8B-B14F-4D97-AF65-F5344CB8AC3E}">
        <p14:creationId xmlns:p14="http://schemas.microsoft.com/office/powerpoint/2010/main" val="9767852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B38486C-FFDA-424D-81DA-4A647BE2D371}" type="datetimeFigureOut">
              <a:rPr lang="en-US" smtClean="0"/>
              <a:t>5/31/2019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5562E0-1176-4C4A-93D7-198592796137}" type="slidenum">
              <a:rPr lang="en-US" smtClean="0"/>
              <a:t>‹#›</a:t>
            </a:fld>
            <a:endParaRPr lang="en-US"/>
          </a:p>
        </p:txBody>
      </p:sp>
    </p:spTree>
    <p:extLst>
      <p:ext uri="{BB962C8B-B14F-4D97-AF65-F5344CB8AC3E}">
        <p14:creationId xmlns:p14="http://schemas.microsoft.com/office/powerpoint/2010/main" val="23881804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B38486C-FFDA-424D-81DA-4A647BE2D371}" type="datetimeFigureOut">
              <a:rPr lang="en-US" smtClean="0"/>
              <a:t>5/31/2019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5562E0-1176-4C4A-93D7-198592796137}" type="slidenum">
              <a:rPr lang="en-US" smtClean="0"/>
              <a:t>‹#›</a:t>
            </a:fld>
            <a:endParaRPr lang="en-US"/>
          </a:p>
        </p:txBody>
      </p:sp>
    </p:spTree>
    <p:extLst>
      <p:ext uri="{BB962C8B-B14F-4D97-AF65-F5344CB8AC3E}">
        <p14:creationId xmlns:p14="http://schemas.microsoft.com/office/powerpoint/2010/main" val="21932339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B38486C-FFDA-424D-81DA-4A647BE2D371}" type="datetimeFigureOut">
              <a:rPr lang="en-US" smtClean="0"/>
              <a:t>5/31/2019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5562E0-1176-4C4A-93D7-198592796137}" type="slidenum">
              <a:rPr lang="en-US" smtClean="0"/>
              <a:t>‹#›</a:t>
            </a:fld>
            <a:endParaRPr lang="en-US"/>
          </a:p>
        </p:txBody>
      </p:sp>
    </p:spTree>
    <p:extLst>
      <p:ext uri="{BB962C8B-B14F-4D97-AF65-F5344CB8AC3E}">
        <p14:creationId xmlns:p14="http://schemas.microsoft.com/office/powerpoint/2010/main" val="3089839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B38486C-FFDA-424D-81DA-4A647BE2D371}" type="datetimeFigureOut">
              <a:rPr lang="en-US" smtClean="0"/>
              <a:t>5/31/2019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5562E0-1176-4C4A-93D7-198592796137}" type="slidenum">
              <a:rPr lang="en-US" smtClean="0"/>
              <a:t>‹#›</a:t>
            </a:fld>
            <a:endParaRPr lang="en-US"/>
          </a:p>
        </p:txBody>
      </p:sp>
    </p:spTree>
    <p:extLst>
      <p:ext uri="{BB962C8B-B14F-4D97-AF65-F5344CB8AC3E}">
        <p14:creationId xmlns:p14="http://schemas.microsoft.com/office/powerpoint/2010/main" val="15172182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B38486C-FFDA-424D-81DA-4A647BE2D371}" type="datetimeFigureOut">
              <a:rPr lang="en-US" smtClean="0"/>
              <a:t>5/31/2019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5562E0-1176-4C4A-93D7-198592796137}" type="slidenum">
              <a:rPr lang="en-US" smtClean="0"/>
              <a:t>‹#›</a:t>
            </a:fld>
            <a:endParaRPr lang="en-US"/>
          </a:p>
        </p:txBody>
      </p:sp>
    </p:spTree>
    <p:extLst>
      <p:ext uri="{BB962C8B-B14F-4D97-AF65-F5344CB8AC3E}">
        <p14:creationId xmlns:p14="http://schemas.microsoft.com/office/powerpoint/2010/main" val="12283377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B38486C-FFDA-424D-81DA-4A647BE2D371}" type="datetimeFigureOut">
              <a:rPr lang="en-US" smtClean="0"/>
              <a:t>5/31/2019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5562E0-1176-4C4A-93D7-198592796137}" type="slidenum">
              <a:rPr lang="en-US" smtClean="0"/>
              <a:t>‹#›</a:t>
            </a:fld>
            <a:endParaRPr lang="en-US"/>
          </a:p>
        </p:txBody>
      </p:sp>
    </p:spTree>
    <p:extLst>
      <p:ext uri="{BB962C8B-B14F-4D97-AF65-F5344CB8AC3E}">
        <p14:creationId xmlns:p14="http://schemas.microsoft.com/office/powerpoint/2010/main" val="2358014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B38486C-FFDA-424D-81DA-4A647BE2D371}" type="datetimeFigureOut">
              <a:rPr lang="en-US" smtClean="0"/>
              <a:t>5/31/2019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45562E0-1176-4C4A-93D7-198592796137}" type="slidenum">
              <a:rPr lang="en-US" smtClean="0"/>
              <a:t>‹#›</a:t>
            </a:fld>
            <a:endParaRPr lang="en-US"/>
          </a:p>
        </p:txBody>
      </p:sp>
    </p:spTree>
    <p:extLst>
      <p:ext uri="{BB962C8B-B14F-4D97-AF65-F5344CB8AC3E}">
        <p14:creationId xmlns:p14="http://schemas.microsoft.com/office/powerpoint/2010/main" val="4066432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B38486C-FFDA-424D-81DA-4A647BE2D371}" type="datetimeFigureOut">
              <a:rPr lang="en-US" smtClean="0"/>
              <a:t>5/31/2019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45562E0-1176-4C4A-93D7-198592796137}" type="slidenum">
              <a:rPr lang="en-US" smtClean="0"/>
              <a:t>‹#›</a:t>
            </a:fld>
            <a:endParaRPr lang="en-US"/>
          </a:p>
        </p:txBody>
      </p:sp>
    </p:spTree>
    <p:extLst>
      <p:ext uri="{BB962C8B-B14F-4D97-AF65-F5344CB8AC3E}">
        <p14:creationId xmlns:p14="http://schemas.microsoft.com/office/powerpoint/2010/main" val="8154486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38486C-FFDA-424D-81DA-4A647BE2D371}" type="datetimeFigureOut">
              <a:rPr lang="en-US" smtClean="0"/>
              <a:t>5/31/2019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45562E0-1176-4C4A-93D7-198592796137}" type="slidenum">
              <a:rPr lang="en-US" smtClean="0"/>
              <a:t>‹#›</a:t>
            </a:fld>
            <a:endParaRPr lang="en-US"/>
          </a:p>
        </p:txBody>
      </p:sp>
    </p:spTree>
    <p:extLst>
      <p:ext uri="{BB962C8B-B14F-4D97-AF65-F5344CB8AC3E}">
        <p14:creationId xmlns:p14="http://schemas.microsoft.com/office/powerpoint/2010/main" val="42611422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B38486C-FFDA-424D-81DA-4A647BE2D371}" type="datetimeFigureOut">
              <a:rPr lang="en-US" smtClean="0"/>
              <a:t>5/31/2019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5562E0-1176-4C4A-93D7-198592796137}" type="slidenum">
              <a:rPr lang="en-US" smtClean="0"/>
              <a:t>‹#›</a:t>
            </a:fld>
            <a:endParaRPr lang="en-US"/>
          </a:p>
        </p:txBody>
      </p:sp>
    </p:spTree>
    <p:extLst>
      <p:ext uri="{BB962C8B-B14F-4D97-AF65-F5344CB8AC3E}">
        <p14:creationId xmlns:p14="http://schemas.microsoft.com/office/powerpoint/2010/main" val="737932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B38486C-FFDA-424D-81DA-4A647BE2D371}" type="datetimeFigureOut">
              <a:rPr lang="en-US" smtClean="0"/>
              <a:t>5/31/2019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5562E0-1176-4C4A-93D7-198592796137}" type="slidenum">
              <a:rPr lang="en-US" smtClean="0"/>
              <a:t>‹#›</a:t>
            </a:fld>
            <a:endParaRPr lang="en-US"/>
          </a:p>
        </p:txBody>
      </p:sp>
    </p:spTree>
    <p:extLst>
      <p:ext uri="{BB962C8B-B14F-4D97-AF65-F5344CB8AC3E}">
        <p14:creationId xmlns:p14="http://schemas.microsoft.com/office/powerpoint/2010/main" val="6397746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38486C-FFDA-424D-81DA-4A647BE2D371}" type="datetimeFigureOut">
              <a:rPr lang="en-US" smtClean="0"/>
              <a:t>5/31/2019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5562E0-1176-4C4A-93D7-198592796137}" type="slidenum">
              <a:rPr lang="en-US" smtClean="0"/>
              <a:t>‹#›</a:t>
            </a:fld>
            <a:endParaRPr lang="en-US"/>
          </a:p>
        </p:txBody>
      </p:sp>
    </p:spTree>
    <p:extLst>
      <p:ext uri="{BB962C8B-B14F-4D97-AF65-F5344CB8AC3E}">
        <p14:creationId xmlns:p14="http://schemas.microsoft.com/office/powerpoint/2010/main" val="14385726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9.jp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0.emf"/><Relationship Id="rId4" Type="http://schemas.openxmlformats.org/officeDocument/2006/relationships/oleObject" Target="../embeddings/oleObject1.bin"/></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13.jpeg"/><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16.jpeg"/><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20.jpeg"/><Relationship Id="rId4" Type="http://schemas.openxmlformats.org/officeDocument/2006/relationships/image" Target="../media/image19.jpeg"/></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23.jpeg"/><Relationship Id="rId4" Type="http://schemas.openxmlformats.org/officeDocument/2006/relationships/image" Target="../media/image22.jpeg"/></Relationships>
</file>

<file path=ppt/slides/_rels/slide2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26.jpg"/><Relationship Id="rId4" Type="http://schemas.openxmlformats.org/officeDocument/2006/relationships/image" Target="../media/image25.jpg"/></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29.jpg"/></Relationships>
</file>

<file path=ppt/slides/_rels/slide2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6.emf"/></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D8ED9F1-526D-4477-98A8-6458FEBA0C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65289"/>
            <a:ext cx="9144000" cy="2727422"/>
          </a:xfrm>
          <a:prstGeom prst="rect">
            <a:avLst/>
          </a:prstGeom>
        </p:spPr>
      </p:pic>
    </p:spTree>
    <p:extLst>
      <p:ext uri="{BB962C8B-B14F-4D97-AF65-F5344CB8AC3E}">
        <p14:creationId xmlns:p14="http://schemas.microsoft.com/office/powerpoint/2010/main" val="37874914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Project Goals</a:t>
            </a:r>
          </a:p>
        </p:txBody>
      </p:sp>
      <p:sp>
        <p:nvSpPr>
          <p:cNvPr id="3" name="Content Placeholder 2"/>
          <p:cNvSpPr>
            <a:spLocks noGrp="1"/>
          </p:cNvSpPr>
          <p:nvPr>
            <p:ph idx="1"/>
          </p:nvPr>
        </p:nvSpPr>
        <p:spPr>
          <a:xfrm>
            <a:off x="628650" y="1825625"/>
            <a:ext cx="7886700" cy="4095115"/>
          </a:xfrm>
        </p:spPr>
        <p:txBody>
          <a:bodyPr>
            <a:normAutofit/>
          </a:bodyPr>
          <a:lstStyle/>
          <a:p>
            <a:pPr lvl="1"/>
            <a:r>
              <a:rPr lang="en-US" dirty="0"/>
              <a:t>Develop the region’s only inclusive playground</a:t>
            </a:r>
          </a:p>
          <a:p>
            <a:pPr lvl="1"/>
            <a:r>
              <a:rPr lang="en-US" dirty="0"/>
              <a:t>Create more open – FLAT – space for passive recreation and picnics</a:t>
            </a:r>
          </a:p>
          <a:p>
            <a:pPr lvl="1"/>
            <a:r>
              <a:rPr lang="en-US" dirty="0"/>
              <a:t>Support and attract downtown events to serve residents and boost local tourism </a:t>
            </a:r>
          </a:p>
          <a:p>
            <a:pPr lvl="1"/>
            <a:r>
              <a:rPr lang="en-US" dirty="0"/>
              <a:t>Relocate and improve logging exhibits to highlight the region’s rich timber </a:t>
            </a:r>
            <a:r>
              <a:rPr lang="en-US" dirty="0" err="1"/>
              <a:t>nhistory</a:t>
            </a:r>
            <a:endParaRPr lang="en-US" dirty="0"/>
          </a:p>
          <a:p>
            <a:pPr lvl="1"/>
            <a:r>
              <a:rPr lang="en-US" dirty="0"/>
              <a:t>Serve as “hub” for “spokes” to regional parks, trails, and other recreational assets, such as Lowell State Park, Orchard Park, Covered Bridge Interpretive Center and future Eugene to Pacific Crest Trail</a:t>
            </a:r>
          </a:p>
          <a:p>
            <a:pPr marL="457200" lvl="1" indent="0">
              <a:buNone/>
            </a:pPr>
            <a:endParaRPr lang="en-US" dirty="0"/>
          </a:p>
          <a:p>
            <a:pPr marL="457200" lvl="1" indent="0">
              <a:buNone/>
            </a:pPr>
            <a:endParaRPr lang="en-US" dirty="0"/>
          </a:p>
          <a:p>
            <a:endParaRPr lang="en-US" dirty="0"/>
          </a:p>
          <a:p>
            <a:pPr marL="457200" lvl="1" indent="0">
              <a:buNone/>
            </a:pPr>
            <a:endParaRPr lang="en-US" dirty="0"/>
          </a:p>
          <a:p>
            <a:pPr lvl="1"/>
            <a:endParaRPr lang="en-US" dirty="0"/>
          </a:p>
        </p:txBody>
      </p:sp>
      <p:pic>
        <p:nvPicPr>
          <p:cNvPr id="4" name="Picture 3"/>
          <p:cNvPicPr>
            <a:picLocks noChangeAspect="1"/>
          </p:cNvPicPr>
          <p:nvPr/>
        </p:nvPicPr>
        <p:blipFill>
          <a:blip r:embed="rId3"/>
          <a:stretch>
            <a:fillRect/>
          </a:stretch>
        </p:blipFill>
        <p:spPr>
          <a:xfrm>
            <a:off x="7625964" y="5763211"/>
            <a:ext cx="1518036" cy="1097375"/>
          </a:xfrm>
          <a:prstGeom prst="rect">
            <a:avLst/>
          </a:prstGeom>
        </p:spPr>
      </p:pic>
    </p:spTree>
    <p:extLst>
      <p:ext uri="{BB962C8B-B14F-4D97-AF65-F5344CB8AC3E}">
        <p14:creationId xmlns:p14="http://schemas.microsoft.com/office/powerpoint/2010/main" val="31727534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tree in a park&#10;&#10;Description generated with very high confidence">
            <a:extLst>
              <a:ext uri="{FF2B5EF4-FFF2-40B4-BE49-F238E27FC236}">
                <a16:creationId xmlns:a16="http://schemas.microsoft.com/office/drawing/2014/main" id="{F9DD8061-3A5B-40EF-B9B0-94B95FE515C8}"/>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r="10668" b="2"/>
          <a:stretch/>
        </p:blipFill>
        <p:spPr>
          <a:xfrm>
            <a:off x="20" y="10"/>
            <a:ext cx="9143980" cy="6857990"/>
          </a:xfrm>
          <a:prstGeom prst="rect">
            <a:avLst/>
          </a:prstGeom>
        </p:spPr>
      </p:pic>
      <p:sp>
        <p:nvSpPr>
          <p:cNvPr id="42" name="Rectangle 41">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11E8B5F0-EE5E-4BC2-8B12-EAF0E9D75167}"/>
              </a:ext>
            </a:extLst>
          </p:cNvPr>
          <p:cNvSpPr>
            <a:spLocks noGrp="1"/>
          </p:cNvSpPr>
          <p:nvPr>
            <p:ph type="title"/>
          </p:nvPr>
        </p:nvSpPr>
        <p:spPr>
          <a:xfrm>
            <a:off x="392906" y="5317240"/>
            <a:ext cx="8408194" cy="744836"/>
          </a:xfrm>
        </p:spPr>
        <p:txBody>
          <a:bodyPr vert="horz" lIns="91440" tIns="45720" rIns="91440" bIns="45720" rtlCol="0" anchor="ctr">
            <a:normAutofit/>
          </a:bodyPr>
          <a:lstStyle/>
          <a:p>
            <a:pPr algn="ctr"/>
            <a:r>
              <a:rPr lang="en-US" sz="3100" b="1" dirty="0">
                <a:solidFill>
                  <a:schemeClr val="tx1">
                    <a:lumMod val="85000"/>
                    <a:lumOff val="15000"/>
                  </a:schemeClr>
                </a:solidFill>
              </a:rPr>
              <a:t>Interpretive Logging Exhibits</a:t>
            </a:r>
          </a:p>
        </p:txBody>
      </p:sp>
      <p:cxnSp>
        <p:nvCxnSpPr>
          <p:cNvPr id="44" name="Straight Connector 43">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63347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Project  Budget Summary</a:t>
            </a:r>
          </a:p>
        </p:txBody>
      </p:sp>
      <p:sp>
        <p:nvSpPr>
          <p:cNvPr id="3" name="Content Placeholder 2"/>
          <p:cNvSpPr>
            <a:spLocks noGrp="1"/>
          </p:cNvSpPr>
          <p:nvPr>
            <p:ph idx="1"/>
          </p:nvPr>
        </p:nvSpPr>
        <p:spPr>
          <a:xfrm>
            <a:off x="628650" y="1825625"/>
            <a:ext cx="3943350" cy="4095115"/>
          </a:xfrm>
        </p:spPr>
        <p:txBody>
          <a:bodyPr>
            <a:normAutofit fontScale="77500" lnSpcReduction="20000"/>
          </a:bodyPr>
          <a:lstStyle/>
          <a:p>
            <a:r>
              <a:rPr lang="en-US" sz="3600" dirty="0"/>
              <a:t>Property Acquisition  $390,000</a:t>
            </a:r>
          </a:p>
          <a:p>
            <a:r>
              <a:rPr lang="en-US" sz="3600" dirty="0"/>
              <a:t>Improvements  $788,795</a:t>
            </a:r>
          </a:p>
          <a:p>
            <a:pPr lvl="1"/>
            <a:r>
              <a:rPr lang="en-US" sz="3200" dirty="0"/>
              <a:t>Turf</a:t>
            </a:r>
          </a:p>
          <a:p>
            <a:pPr lvl="1"/>
            <a:r>
              <a:rPr lang="en-US" sz="3200" dirty="0"/>
              <a:t>Irrigation</a:t>
            </a:r>
          </a:p>
          <a:p>
            <a:pPr lvl="1"/>
            <a:r>
              <a:rPr lang="en-US" sz="3200" dirty="0"/>
              <a:t>ADA Playground</a:t>
            </a:r>
          </a:p>
          <a:p>
            <a:pPr lvl="1"/>
            <a:r>
              <a:rPr lang="en-US" sz="3200" dirty="0"/>
              <a:t>Amphitheater seating</a:t>
            </a:r>
          </a:p>
          <a:p>
            <a:pPr lvl="1"/>
            <a:r>
              <a:rPr lang="en-US" sz="3200" dirty="0"/>
              <a:t>Large shelter</a:t>
            </a:r>
          </a:p>
          <a:p>
            <a:pPr lvl="1"/>
            <a:r>
              <a:rPr lang="en-US" sz="3200" dirty="0"/>
              <a:t>Restrooms</a:t>
            </a:r>
          </a:p>
          <a:p>
            <a:pPr lvl="1"/>
            <a:r>
              <a:rPr lang="en-US" sz="3200" dirty="0"/>
              <a:t>Walking paths</a:t>
            </a:r>
          </a:p>
          <a:p>
            <a:pPr lvl="1"/>
            <a:r>
              <a:rPr lang="en-US" sz="3200" dirty="0"/>
              <a:t>Interpretive exhibits</a:t>
            </a:r>
            <a:endParaRPr lang="en-US" sz="3600" dirty="0"/>
          </a:p>
          <a:p>
            <a:pPr marL="0" indent="0">
              <a:buNone/>
            </a:pPr>
            <a:endParaRPr lang="en-US" sz="3600" dirty="0"/>
          </a:p>
          <a:p>
            <a:pPr marL="0" indent="0">
              <a:buNone/>
            </a:pPr>
            <a:endParaRPr lang="en-US" sz="3600" dirty="0"/>
          </a:p>
          <a:p>
            <a:pPr marL="0" indent="0">
              <a:buNone/>
            </a:pPr>
            <a:endParaRPr lang="en-US" sz="1600" dirty="0"/>
          </a:p>
          <a:p>
            <a:endParaRPr lang="en-US" dirty="0"/>
          </a:p>
          <a:p>
            <a:pPr marL="457200" lvl="1" indent="0">
              <a:buNone/>
            </a:pPr>
            <a:endParaRPr lang="en-US" dirty="0"/>
          </a:p>
          <a:p>
            <a:pPr lvl="1"/>
            <a:endParaRPr lang="en-US" dirty="0"/>
          </a:p>
        </p:txBody>
      </p:sp>
      <p:pic>
        <p:nvPicPr>
          <p:cNvPr id="4" name="Picture 3"/>
          <p:cNvPicPr>
            <a:picLocks noChangeAspect="1"/>
          </p:cNvPicPr>
          <p:nvPr/>
        </p:nvPicPr>
        <p:blipFill>
          <a:blip r:embed="rId3"/>
          <a:stretch>
            <a:fillRect/>
          </a:stretch>
        </p:blipFill>
        <p:spPr>
          <a:xfrm>
            <a:off x="7625964" y="5763211"/>
            <a:ext cx="1518036" cy="1097375"/>
          </a:xfrm>
          <a:prstGeom prst="rect">
            <a:avLst/>
          </a:prstGeom>
        </p:spPr>
      </p:pic>
      <p:sp>
        <p:nvSpPr>
          <p:cNvPr id="5" name="Content Placeholder 2">
            <a:extLst>
              <a:ext uri="{FF2B5EF4-FFF2-40B4-BE49-F238E27FC236}">
                <a16:creationId xmlns:a16="http://schemas.microsoft.com/office/drawing/2014/main" id="{314FE96C-8199-4776-9E42-102B04F706E8}"/>
              </a:ext>
            </a:extLst>
          </p:cNvPr>
          <p:cNvSpPr txBox="1">
            <a:spLocks/>
          </p:cNvSpPr>
          <p:nvPr/>
        </p:nvSpPr>
        <p:spPr>
          <a:xfrm>
            <a:off x="4572000" y="1825625"/>
            <a:ext cx="3943350" cy="40951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70000"/>
              </a:lnSpc>
            </a:pPr>
            <a:r>
              <a:rPr lang="en-US" dirty="0"/>
              <a:t>Total               $1,178,795</a:t>
            </a:r>
          </a:p>
          <a:p>
            <a:pPr marL="0" indent="0">
              <a:lnSpc>
                <a:spcPct val="70000"/>
              </a:lnSpc>
              <a:buNone/>
            </a:pPr>
            <a:r>
              <a:rPr lang="en-US" dirty="0"/>
              <a:t> </a:t>
            </a:r>
            <a:endParaRPr lang="en-US" sz="2400" dirty="0"/>
          </a:p>
          <a:p>
            <a:pPr>
              <a:lnSpc>
                <a:spcPct val="70000"/>
              </a:lnSpc>
            </a:pPr>
            <a:r>
              <a:rPr lang="en-US" dirty="0"/>
              <a:t>City                     </a:t>
            </a:r>
            <a:r>
              <a:rPr lang="en-US" sz="2800" dirty="0"/>
              <a:t>$428,795 (36%)</a:t>
            </a:r>
          </a:p>
          <a:p>
            <a:pPr marL="0" indent="0">
              <a:lnSpc>
                <a:spcPct val="70000"/>
              </a:lnSpc>
              <a:buNone/>
            </a:pPr>
            <a:r>
              <a:rPr lang="en-US" sz="2800" dirty="0"/>
              <a:t> </a:t>
            </a:r>
          </a:p>
          <a:p>
            <a:pPr marL="228600" lvl="1">
              <a:lnSpc>
                <a:spcPct val="70000"/>
              </a:lnSpc>
              <a:spcBef>
                <a:spcPts val="1000"/>
              </a:spcBef>
            </a:pPr>
            <a:r>
              <a:rPr lang="en-US" sz="2800" dirty="0"/>
              <a:t>OPRD                 $750,000 (64%)</a:t>
            </a:r>
          </a:p>
          <a:p>
            <a:pPr marL="0" indent="0">
              <a:buFont typeface="Arial" panose="020B0604020202020204" pitchFamily="34" charset="0"/>
              <a:buNone/>
            </a:pPr>
            <a:endParaRPr lang="en-US" sz="3600" dirty="0"/>
          </a:p>
          <a:p>
            <a:pPr marL="0" indent="0">
              <a:buFont typeface="Arial" panose="020B0604020202020204" pitchFamily="34" charset="0"/>
              <a:buNone/>
            </a:pPr>
            <a:endParaRPr lang="en-US" sz="1600" dirty="0"/>
          </a:p>
          <a:p>
            <a:endParaRPr lang="en-US" dirty="0"/>
          </a:p>
          <a:p>
            <a:pPr marL="457200" lvl="1" indent="0">
              <a:buFont typeface="Arial" panose="020B0604020202020204" pitchFamily="34" charset="0"/>
              <a:buNone/>
            </a:pPr>
            <a:endParaRPr lang="en-US" dirty="0"/>
          </a:p>
          <a:p>
            <a:pPr lvl="1"/>
            <a:endParaRPr lang="en-US" dirty="0"/>
          </a:p>
        </p:txBody>
      </p:sp>
    </p:spTree>
    <p:extLst>
      <p:ext uri="{BB962C8B-B14F-4D97-AF65-F5344CB8AC3E}">
        <p14:creationId xmlns:p14="http://schemas.microsoft.com/office/powerpoint/2010/main" val="29613784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Making Progress…</a:t>
            </a:r>
          </a:p>
        </p:txBody>
      </p:sp>
      <p:sp>
        <p:nvSpPr>
          <p:cNvPr id="3" name="Content Placeholder 2"/>
          <p:cNvSpPr>
            <a:spLocks noGrp="1"/>
          </p:cNvSpPr>
          <p:nvPr>
            <p:ph idx="1"/>
          </p:nvPr>
        </p:nvSpPr>
        <p:spPr>
          <a:xfrm>
            <a:off x="628650" y="1825625"/>
            <a:ext cx="7886700" cy="4095115"/>
          </a:xfrm>
        </p:spPr>
        <p:txBody>
          <a:bodyPr>
            <a:normAutofit/>
          </a:bodyPr>
          <a:lstStyle/>
          <a:p>
            <a:pPr lvl="1"/>
            <a:r>
              <a:rPr lang="en-US" dirty="0"/>
              <a:t>Conceptual design trail system</a:t>
            </a:r>
          </a:p>
          <a:p>
            <a:pPr lvl="1"/>
            <a:r>
              <a:rPr lang="en-US" dirty="0"/>
              <a:t>Relocation of Dexter Lake Farmers Market</a:t>
            </a:r>
          </a:p>
          <a:p>
            <a:pPr lvl="1"/>
            <a:r>
              <a:rPr lang="en-US" dirty="0"/>
              <a:t>Development of Lowell Beautification Day</a:t>
            </a:r>
          </a:p>
          <a:p>
            <a:pPr lvl="1"/>
            <a:r>
              <a:rPr lang="en-US" dirty="0"/>
              <a:t>First Paddle Sports Demo Day</a:t>
            </a:r>
          </a:p>
          <a:p>
            <a:pPr lvl="1"/>
            <a:r>
              <a:rPr lang="en-US" dirty="0"/>
              <a:t>Growth of Blackberry Jam Festival</a:t>
            </a:r>
          </a:p>
          <a:p>
            <a:pPr lvl="1"/>
            <a:r>
              <a:rPr lang="en-US" dirty="0"/>
              <a:t>Growth of Holiday Bridge Lighting</a:t>
            </a:r>
          </a:p>
          <a:p>
            <a:pPr lvl="1"/>
            <a:r>
              <a:rPr lang="en-US" dirty="0"/>
              <a:t>Growth of Covered Bridge Regattas</a:t>
            </a:r>
          </a:p>
          <a:p>
            <a:pPr lvl="1"/>
            <a:r>
              <a:rPr lang="en-US" dirty="0"/>
              <a:t>Growth of CDBA Racing Circuit</a:t>
            </a:r>
          </a:p>
          <a:p>
            <a:pPr lvl="1"/>
            <a:r>
              <a:rPr lang="en-US" dirty="0"/>
              <a:t>Acquisition of Rolling Rock Park Property</a:t>
            </a:r>
          </a:p>
          <a:p>
            <a:endParaRPr lang="en-US" dirty="0"/>
          </a:p>
          <a:p>
            <a:pPr marL="457200" lvl="1" indent="0">
              <a:buNone/>
            </a:pPr>
            <a:endParaRPr lang="en-US" dirty="0"/>
          </a:p>
          <a:p>
            <a:pPr lvl="1"/>
            <a:endParaRPr lang="en-US" dirty="0"/>
          </a:p>
        </p:txBody>
      </p:sp>
      <p:pic>
        <p:nvPicPr>
          <p:cNvPr id="4" name="Picture 3"/>
          <p:cNvPicPr>
            <a:picLocks noChangeAspect="1"/>
          </p:cNvPicPr>
          <p:nvPr/>
        </p:nvPicPr>
        <p:blipFill>
          <a:blip r:embed="rId3"/>
          <a:stretch>
            <a:fillRect/>
          </a:stretch>
        </p:blipFill>
        <p:spPr>
          <a:xfrm>
            <a:off x="7625964" y="5763211"/>
            <a:ext cx="1518036" cy="1097375"/>
          </a:xfrm>
          <a:prstGeom prst="rect">
            <a:avLst/>
          </a:prstGeom>
        </p:spPr>
      </p:pic>
    </p:spTree>
    <p:extLst>
      <p:ext uri="{BB962C8B-B14F-4D97-AF65-F5344CB8AC3E}">
        <p14:creationId xmlns:p14="http://schemas.microsoft.com/office/powerpoint/2010/main" val="20150981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Conceptual Trail System</a:t>
            </a:r>
          </a:p>
        </p:txBody>
      </p:sp>
      <p:sp>
        <p:nvSpPr>
          <p:cNvPr id="3" name="Content Placeholder 2"/>
          <p:cNvSpPr>
            <a:spLocks noGrp="1"/>
          </p:cNvSpPr>
          <p:nvPr>
            <p:ph sz="half" idx="1"/>
          </p:nvPr>
        </p:nvSpPr>
        <p:spPr>
          <a:xfrm>
            <a:off x="628649" y="1825625"/>
            <a:ext cx="7886700" cy="1325563"/>
          </a:xfrm>
        </p:spPr>
        <p:txBody>
          <a:bodyPr>
            <a:normAutofit/>
          </a:bodyPr>
          <a:lstStyle/>
          <a:p>
            <a:pPr lvl="1"/>
            <a:r>
              <a:rPr lang="en-US" dirty="0"/>
              <a:t>Walking trails</a:t>
            </a:r>
          </a:p>
          <a:p>
            <a:pPr lvl="1"/>
            <a:r>
              <a:rPr lang="en-US" dirty="0"/>
              <a:t>Bike trails, including Covered Bridge Tour</a:t>
            </a:r>
          </a:p>
          <a:p>
            <a:pPr lvl="1"/>
            <a:r>
              <a:rPr lang="en-US" dirty="0"/>
              <a:t>Lake Access Points</a:t>
            </a:r>
            <a:endParaRPr lang="en-US" sz="2800" dirty="0"/>
          </a:p>
          <a:p>
            <a:pPr marL="457200" lvl="1" indent="0">
              <a:buNone/>
            </a:pPr>
            <a:endParaRPr lang="en-US" dirty="0"/>
          </a:p>
          <a:p>
            <a:pPr lvl="1"/>
            <a:endParaRPr lang="en-US" dirty="0"/>
          </a:p>
        </p:txBody>
      </p:sp>
      <p:pic>
        <p:nvPicPr>
          <p:cNvPr id="4" name="Picture 3"/>
          <p:cNvPicPr>
            <a:picLocks noChangeAspect="1"/>
          </p:cNvPicPr>
          <p:nvPr/>
        </p:nvPicPr>
        <p:blipFill>
          <a:blip r:embed="rId3"/>
          <a:stretch>
            <a:fillRect/>
          </a:stretch>
        </p:blipFill>
        <p:spPr>
          <a:xfrm>
            <a:off x="7625964" y="5763211"/>
            <a:ext cx="1518036" cy="1097375"/>
          </a:xfrm>
          <a:prstGeom prst="rect">
            <a:avLst/>
          </a:prstGeom>
        </p:spPr>
      </p:pic>
      <p:pic>
        <p:nvPicPr>
          <p:cNvPr id="14" name="Content Placeholder 13" descr="A group of people sitting at a dock&#10;&#10;Description generated with high confidence">
            <a:extLst>
              <a:ext uri="{FF2B5EF4-FFF2-40B4-BE49-F238E27FC236}">
                <a16:creationId xmlns:a16="http://schemas.microsoft.com/office/drawing/2014/main" id="{7463A2A7-07FA-47BB-8577-33D583C4EC84}"/>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2249843" y="3211373"/>
            <a:ext cx="4644311" cy="2616295"/>
          </a:xfrm>
        </p:spPr>
      </p:pic>
    </p:spTree>
    <p:extLst>
      <p:ext uri="{BB962C8B-B14F-4D97-AF65-F5344CB8AC3E}">
        <p14:creationId xmlns:p14="http://schemas.microsoft.com/office/powerpoint/2010/main" val="16737582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3B64602C-AD7C-4DDB-BF9A-25099A010943}"/>
              </a:ext>
            </a:extLst>
          </p:cNvPr>
          <p:cNvGraphicFramePr>
            <a:graphicFrameLocks noChangeAspect="1"/>
          </p:cNvGraphicFramePr>
          <p:nvPr>
            <p:extLst>
              <p:ext uri="{D42A27DB-BD31-4B8C-83A1-F6EECF244321}">
                <p14:modId xmlns:p14="http://schemas.microsoft.com/office/powerpoint/2010/main" val="4217011908"/>
              </p:ext>
            </p:extLst>
          </p:nvPr>
        </p:nvGraphicFramePr>
        <p:xfrm>
          <a:off x="-195550" y="250633"/>
          <a:ext cx="9535100" cy="6356733"/>
        </p:xfrm>
        <a:graphic>
          <a:graphicData uri="http://schemas.openxmlformats.org/presentationml/2006/ole">
            <mc:AlternateContent xmlns:mc="http://schemas.openxmlformats.org/markup-compatibility/2006">
              <mc:Choice xmlns:v="urn:schemas-microsoft-com:vml" Requires="v">
                <p:oleObj spid="_x0000_s2102" name="Acrobat Document" r:id="rId4" imgW="16458858" imgH="10972404" progId="Acrobat.Document.DC">
                  <p:embed/>
                </p:oleObj>
              </mc:Choice>
              <mc:Fallback>
                <p:oleObj name="Acrobat Document" r:id="rId4" imgW="16458858" imgH="10972404" progId="Acrobat.Document.DC">
                  <p:embed/>
                  <p:pic>
                    <p:nvPicPr>
                      <p:cNvPr id="5" name="Object 4">
                        <a:extLst>
                          <a:ext uri="{FF2B5EF4-FFF2-40B4-BE49-F238E27FC236}">
                            <a16:creationId xmlns:a16="http://schemas.microsoft.com/office/drawing/2014/main" id="{3B64602C-AD7C-4DDB-BF9A-25099A010943}"/>
                          </a:ext>
                        </a:extLst>
                      </p:cNvPr>
                      <p:cNvPicPr/>
                      <p:nvPr/>
                    </p:nvPicPr>
                    <p:blipFill>
                      <a:blip r:embed="rId5"/>
                      <a:stretch>
                        <a:fillRect/>
                      </a:stretch>
                    </p:blipFill>
                    <p:spPr>
                      <a:xfrm>
                        <a:off x="-195550" y="250633"/>
                        <a:ext cx="9535100" cy="6356733"/>
                      </a:xfrm>
                      <a:prstGeom prst="rect">
                        <a:avLst/>
                      </a:prstGeom>
                    </p:spPr>
                  </p:pic>
                </p:oleObj>
              </mc:Fallback>
            </mc:AlternateContent>
          </a:graphicData>
        </a:graphic>
      </p:graphicFrame>
    </p:spTree>
    <p:extLst>
      <p:ext uri="{BB962C8B-B14F-4D97-AF65-F5344CB8AC3E}">
        <p14:creationId xmlns:p14="http://schemas.microsoft.com/office/powerpoint/2010/main" val="198716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4" name="Content Placeholder 33" descr="A picture containing person, indoor, food&#10;&#10;Description generated with very high confidence">
            <a:extLst>
              <a:ext uri="{FF2B5EF4-FFF2-40B4-BE49-F238E27FC236}">
                <a16:creationId xmlns:a16="http://schemas.microsoft.com/office/drawing/2014/main" id="{2F41923A-9E04-4109-BDB6-5C7902A63B34}"/>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a:stretch/>
        </p:blipFill>
        <p:spPr>
          <a:xfrm>
            <a:off x="20" y="10"/>
            <a:ext cx="9143980" cy="6857990"/>
          </a:xfrm>
          <a:prstGeom prst="rect">
            <a:avLst/>
          </a:prstGeom>
        </p:spPr>
      </p:pic>
      <p:sp>
        <p:nvSpPr>
          <p:cNvPr id="52" name="Rectangle 51">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11E8B5F0-EE5E-4BC2-8B12-EAF0E9D75167}"/>
              </a:ext>
            </a:extLst>
          </p:cNvPr>
          <p:cNvSpPr>
            <a:spLocks noGrp="1"/>
          </p:cNvSpPr>
          <p:nvPr>
            <p:ph type="title"/>
          </p:nvPr>
        </p:nvSpPr>
        <p:spPr>
          <a:xfrm>
            <a:off x="392906" y="5317240"/>
            <a:ext cx="8408194" cy="744836"/>
          </a:xfrm>
        </p:spPr>
        <p:txBody>
          <a:bodyPr vert="horz" lIns="91440" tIns="45720" rIns="91440" bIns="45720" rtlCol="0" anchor="ctr">
            <a:normAutofit/>
          </a:bodyPr>
          <a:lstStyle/>
          <a:p>
            <a:pPr algn="ctr"/>
            <a:r>
              <a:rPr lang="en-US" sz="3100" b="1" dirty="0">
                <a:solidFill>
                  <a:schemeClr val="tx1">
                    <a:lumMod val="85000"/>
                    <a:lumOff val="15000"/>
                  </a:schemeClr>
                </a:solidFill>
              </a:rPr>
              <a:t>Dexter Lake Farmers Market</a:t>
            </a:r>
          </a:p>
        </p:txBody>
      </p:sp>
      <p:cxnSp>
        <p:nvCxnSpPr>
          <p:cNvPr id="54" name="Straight Connector 53">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29971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Dexter Lake Farmers Market</a:t>
            </a:r>
          </a:p>
        </p:txBody>
      </p:sp>
      <p:sp>
        <p:nvSpPr>
          <p:cNvPr id="3" name="Content Placeholder 2"/>
          <p:cNvSpPr>
            <a:spLocks noGrp="1"/>
          </p:cNvSpPr>
          <p:nvPr>
            <p:ph sz="half" idx="1"/>
          </p:nvPr>
        </p:nvSpPr>
        <p:spPr>
          <a:xfrm>
            <a:off x="628650" y="1825625"/>
            <a:ext cx="3943350" cy="4351338"/>
          </a:xfrm>
        </p:spPr>
        <p:txBody>
          <a:bodyPr>
            <a:normAutofit/>
          </a:bodyPr>
          <a:lstStyle/>
          <a:p>
            <a:r>
              <a:rPr lang="en-US" sz="2400" dirty="0"/>
              <a:t>Relocated to Rolling Rock Park in 2017</a:t>
            </a:r>
          </a:p>
          <a:p>
            <a:r>
              <a:rPr lang="en-US" sz="2400" dirty="0"/>
              <a:t>Vendors from  Lowell, Fall Creek, Dexter, Pleasant Hill</a:t>
            </a:r>
          </a:p>
          <a:p>
            <a:r>
              <a:rPr lang="en-US" sz="2400" dirty="0"/>
              <a:t>Every Sunday from June through September</a:t>
            </a:r>
          </a:p>
          <a:p>
            <a:pPr marL="0" indent="0">
              <a:buNone/>
            </a:pPr>
            <a:endParaRPr lang="en-US" sz="2400" dirty="0"/>
          </a:p>
          <a:p>
            <a:pPr lvl="1"/>
            <a:endParaRPr lang="en-US" sz="1600" dirty="0"/>
          </a:p>
          <a:p>
            <a:endParaRPr lang="en-US" dirty="0"/>
          </a:p>
          <a:p>
            <a:pPr marL="457200" lvl="1" indent="0">
              <a:buNone/>
            </a:pPr>
            <a:endParaRPr lang="en-US" dirty="0"/>
          </a:p>
          <a:p>
            <a:pPr lvl="1"/>
            <a:endParaRPr lang="en-US" dirty="0"/>
          </a:p>
        </p:txBody>
      </p:sp>
      <p:pic>
        <p:nvPicPr>
          <p:cNvPr id="4" name="Picture 3"/>
          <p:cNvPicPr>
            <a:picLocks noChangeAspect="1"/>
          </p:cNvPicPr>
          <p:nvPr/>
        </p:nvPicPr>
        <p:blipFill>
          <a:blip r:embed="rId3"/>
          <a:stretch>
            <a:fillRect/>
          </a:stretch>
        </p:blipFill>
        <p:spPr>
          <a:xfrm>
            <a:off x="7625964" y="5763211"/>
            <a:ext cx="1518036" cy="1097375"/>
          </a:xfrm>
          <a:prstGeom prst="rect">
            <a:avLst/>
          </a:prstGeom>
        </p:spPr>
      </p:pic>
      <p:pic>
        <p:nvPicPr>
          <p:cNvPr id="8" name="Content Placeholder 7" descr="A group of people standing in front of a crowd&#10;&#10;Description generated with very high confidence">
            <a:extLst>
              <a:ext uri="{FF2B5EF4-FFF2-40B4-BE49-F238E27FC236}">
                <a16:creationId xmlns:a16="http://schemas.microsoft.com/office/drawing/2014/main" id="{798501CE-FE3A-4CE6-AD16-9FADF109676A}"/>
              </a:ext>
            </a:extLst>
          </p:cNvPr>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633194" y="4838242"/>
            <a:ext cx="4231261" cy="1654632"/>
          </a:xfrm>
        </p:spPr>
      </p:pic>
      <p:pic>
        <p:nvPicPr>
          <p:cNvPr id="11" name="Picture 10" descr="A person sitting at a table with a cake&#10;&#10;Description generated with very high confidence">
            <a:extLst>
              <a:ext uri="{FF2B5EF4-FFF2-40B4-BE49-F238E27FC236}">
                <a16:creationId xmlns:a16="http://schemas.microsoft.com/office/drawing/2014/main" id="{A3868347-F866-4B1B-8665-520B06A967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16038" y="1459478"/>
            <a:ext cx="3392284" cy="3057438"/>
          </a:xfrm>
          <a:prstGeom prst="rect">
            <a:avLst/>
          </a:prstGeom>
        </p:spPr>
      </p:pic>
    </p:spTree>
    <p:extLst>
      <p:ext uri="{BB962C8B-B14F-4D97-AF65-F5344CB8AC3E}">
        <p14:creationId xmlns:p14="http://schemas.microsoft.com/office/powerpoint/2010/main" val="35442790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people standing in the grass&#10;&#10;Description generated with very high confidence">
            <a:extLst>
              <a:ext uri="{FF2B5EF4-FFF2-40B4-BE49-F238E27FC236}">
                <a16:creationId xmlns:a16="http://schemas.microsoft.com/office/drawing/2014/main" id="{87EE7BB1-C38D-41C4-9EF6-06A9C3C8283B}"/>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a:stretch/>
        </p:blipFill>
        <p:spPr>
          <a:xfrm>
            <a:off x="20" y="10"/>
            <a:ext cx="9143980" cy="6857990"/>
          </a:xfrm>
          <a:prstGeom prst="rect">
            <a:avLst/>
          </a:prstGeom>
        </p:spPr>
      </p:pic>
      <p:sp>
        <p:nvSpPr>
          <p:cNvPr id="52" name="Rectangle 51">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11E8B5F0-EE5E-4BC2-8B12-EAF0E9D75167}"/>
              </a:ext>
            </a:extLst>
          </p:cNvPr>
          <p:cNvSpPr>
            <a:spLocks noGrp="1"/>
          </p:cNvSpPr>
          <p:nvPr>
            <p:ph type="title"/>
          </p:nvPr>
        </p:nvSpPr>
        <p:spPr>
          <a:xfrm>
            <a:off x="392906" y="5317240"/>
            <a:ext cx="8408194" cy="744836"/>
          </a:xfrm>
        </p:spPr>
        <p:txBody>
          <a:bodyPr vert="horz" lIns="91440" tIns="45720" rIns="91440" bIns="45720" rtlCol="0" anchor="ctr">
            <a:normAutofit/>
          </a:bodyPr>
          <a:lstStyle/>
          <a:p>
            <a:pPr algn="ctr"/>
            <a:r>
              <a:rPr lang="en-US" sz="3100" b="1" dirty="0">
                <a:solidFill>
                  <a:schemeClr val="tx1">
                    <a:lumMod val="85000"/>
                    <a:lumOff val="15000"/>
                  </a:schemeClr>
                </a:solidFill>
              </a:rPr>
              <a:t>Lowell Beautification Day</a:t>
            </a:r>
          </a:p>
        </p:txBody>
      </p:sp>
      <p:cxnSp>
        <p:nvCxnSpPr>
          <p:cNvPr id="54" name="Straight Connector 53">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96842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Lowell Beautification Day</a:t>
            </a:r>
          </a:p>
        </p:txBody>
      </p:sp>
      <p:sp>
        <p:nvSpPr>
          <p:cNvPr id="3" name="Content Placeholder 2"/>
          <p:cNvSpPr>
            <a:spLocks noGrp="1"/>
          </p:cNvSpPr>
          <p:nvPr>
            <p:ph sz="half" idx="1"/>
          </p:nvPr>
        </p:nvSpPr>
        <p:spPr>
          <a:xfrm>
            <a:off x="628650" y="1562278"/>
            <a:ext cx="3943350" cy="2446452"/>
          </a:xfrm>
        </p:spPr>
        <p:txBody>
          <a:bodyPr>
            <a:normAutofit/>
          </a:bodyPr>
          <a:lstStyle/>
          <a:p>
            <a:r>
              <a:rPr lang="en-US" sz="2400" dirty="0"/>
              <a:t>Trash and recycling roll off containers for spring cleaning</a:t>
            </a:r>
          </a:p>
          <a:p>
            <a:r>
              <a:rPr lang="en-US" sz="2400" dirty="0"/>
              <a:t>Volunteer parks maintenance projects</a:t>
            </a:r>
          </a:p>
          <a:p>
            <a:r>
              <a:rPr lang="en-US" sz="2400" dirty="0"/>
              <a:t>Appreciation BBQ</a:t>
            </a:r>
          </a:p>
          <a:p>
            <a:pPr marL="0" indent="0">
              <a:buNone/>
            </a:pPr>
            <a:endParaRPr lang="en-US" sz="2400" dirty="0"/>
          </a:p>
          <a:p>
            <a:pPr lvl="1"/>
            <a:endParaRPr lang="en-US" sz="1600" dirty="0"/>
          </a:p>
          <a:p>
            <a:endParaRPr lang="en-US" dirty="0"/>
          </a:p>
          <a:p>
            <a:pPr marL="457200" lvl="1" indent="0">
              <a:buNone/>
            </a:pPr>
            <a:endParaRPr lang="en-US" dirty="0"/>
          </a:p>
          <a:p>
            <a:pPr lvl="1"/>
            <a:endParaRPr lang="en-US" dirty="0"/>
          </a:p>
        </p:txBody>
      </p:sp>
      <p:pic>
        <p:nvPicPr>
          <p:cNvPr id="4" name="Picture 3"/>
          <p:cNvPicPr>
            <a:picLocks noChangeAspect="1"/>
          </p:cNvPicPr>
          <p:nvPr/>
        </p:nvPicPr>
        <p:blipFill>
          <a:blip r:embed="rId3"/>
          <a:stretch>
            <a:fillRect/>
          </a:stretch>
        </p:blipFill>
        <p:spPr>
          <a:xfrm>
            <a:off x="7625964" y="5763211"/>
            <a:ext cx="1518036" cy="1097375"/>
          </a:xfrm>
          <a:prstGeom prst="rect">
            <a:avLst/>
          </a:prstGeom>
        </p:spPr>
      </p:pic>
      <p:pic>
        <p:nvPicPr>
          <p:cNvPr id="9" name="Content Placeholder 8" descr="A group of people standing outside of a building&#10;&#10;Description generated with very high confidence">
            <a:extLst>
              <a:ext uri="{FF2B5EF4-FFF2-40B4-BE49-F238E27FC236}">
                <a16:creationId xmlns:a16="http://schemas.microsoft.com/office/drawing/2014/main" id="{BF31169D-CFEB-4431-B271-B84B2852427A}"/>
              </a:ext>
            </a:extLst>
          </p:cNvPr>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5192647" y="1480715"/>
            <a:ext cx="2942313" cy="3923085"/>
          </a:xfrm>
        </p:spPr>
      </p:pic>
      <p:pic>
        <p:nvPicPr>
          <p:cNvPr id="12" name="Picture 11" descr="A group of people posing for the camera&#10;&#10;Description generated with very high confidence">
            <a:extLst>
              <a:ext uri="{FF2B5EF4-FFF2-40B4-BE49-F238E27FC236}">
                <a16:creationId xmlns:a16="http://schemas.microsoft.com/office/drawing/2014/main" id="{B8CE0031-0DCA-4AA7-ACE3-188A217935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1243" y="3929608"/>
            <a:ext cx="3642970" cy="2732228"/>
          </a:xfrm>
          <a:prstGeom prst="rect">
            <a:avLst/>
          </a:prstGeom>
        </p:spPr>
      </p:pic>
    </p:spTree>
    <p:extLst>
      <p:ext uri="{BB962C8B-B14F-4D97-AF65-F5344CB8AC3E}">
        <p14:creationId xmlns:p14="http://schemas.microsoft.com/office/powerpoint/2010/main" val="37316904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6616" y="0"/>
            <a:ext cx="8182719"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54CDFF49-B09A-4416-9862-A2F2D09A3952}"/>
              </a:ext>
            </a:extLst>
          </p:cNvPr>
          <p:cNvSpPr>
            <a:spLocks noGrp="1"/>
          </p:cNvSpPr>
          <p:nvPr>
            <p:ph type="title"/>
          </p:nvPr>
        </p:nvSpPr>
        <p:spPr>
          <a:xfrm>
            <a:off x="2284026" y="2043663"/>
            <a:ext cx="4578895" cy="2031055"/>
          </a:xfrm>
        </p:spPr>
        <p:txBody>
          <a:bodyPr vert="horz" lIns="91440" tIns="45720" rIns="91440" bIns="45720" rtlCol="0" anchor="b">
            <a:normAutofit/>
          </a:bodyPr>
          <a:lstStyle/>
          <a:p>
            <a:pPr algn="ctr"/>
            <a:r>
              <a:rPr lang="en-US" kern="1200" dirty="0">
                <a:solidFill>
                  <a:srgbClr val="FFFFFF"/>
                </a:solidFill>
                <a:latin typeface="+mj-lt"/>
                <a:ea typeface="+mj-ea"/>
                <a:cs typeface="+mj-cs"/>
              </a:rPr>
              <a:t>“I want green grass.”</a:t>
            </a:r>
          </a:p>
        </p:txBody>
      </p:sp>
    </p:spTree>
    <p:extLst>
      <p:ext uri="{BB962C8B-B14F-4D97-AF65-F5344CB8AC3E}">
        <p14:creationId xmlns:p14="http://schemas.microsoft.com/office/powerpoint/2010/main" val="21697475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 name="Content Placeholder 31" descr="A group of lawn chairs sitting on top of a grass covered field&#10;&#10;Description generated with very high confidence">
            <a:extLst>
              <a:ext uri="{FF2B5EF4-FFF2-40B4-BE49-F238E27FC236}">
                <a16:creationId xmlns:a16="http://schemas.microsoft.com/office/drawing/2014/main" id="{2AEEAD36-D50B-464E-B418-A62C1AD549A2}"/>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a:stretch/>
        </p:blipFill>
        <p:spPr>
          <a:xfrm>
            <a:off x="20" y="10"/>
            <a:ext cx="9143980" cy="6857990"/>
          </a:xfrm>
          <a:prstGeom prst="rect">
            <a:avLst/>
          </a:prstGeom>
        </p:spPr>
      </p:pic>
      <p:sp>
        <p:nvSpPr>
          <p:cNvPr id="43" name="Rectangle 42">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11E8B5F0-EE5E-4BC2-8B12-EAF0E9D75167}"/>
              </a:ext>
            </a:extLst>
          </p:cNvPr>
          <p:cNvSpPr>
            <a:spLocks noGrp="1"/>
          </p:cNvSpPr>
          <p:nvPr>
            <p:ph type="title"/>
          </p:nvPr>
        </p:nvSpPr>
        <p:spPr>
          <a:xfrm>
            <a:off x="392906" y="5317240"/>
            <a:ext cx="8408194" cy="744836"/>
          </a:xfrm>
        </p:spPr>
        <p:txBody>
          <a:bodyPr vert="horz" lIns="91440" tIns="45720" rIns="91440" bIns="45720" rtlCol="0" anchor="ctr">
            <a:normAutofit/>
          </a:bodyPr>
          <a:lstStyle/>
          <a:p>
            <a:pPr algn="ctr"/>
            <a:r>
              <a:rPr lang="en-US" sz="3100" b="1" dirty="0">
                <a:solidFill>
                  <a:schemeClr val="tx1">
                    <a:lumMod val="85000"/>
                    <a:lumOff val="15000"/>
                  </a:schemeClr>
                </a:solidFill>
              </a:rPr>
              <a:t>Paddle Sports Demo Day</a:t>
            </a:r>
          </a:p>
        </p:txBody>
      </p:sp>
      <p:cxnSp>
        <p:nvCxnSpPr>
          <p:cNvPr id="45" name="Straight Connector 4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17715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0" name="Content Placeholder 12" descr="A group of people standing in front of a crowd&#10;&#10;Description generated with very high confidence">
            <a:extLst>
              <a:ext uri="{FF2B5EF4-FFF2-40B4-BE49-F238E27FC236}">
                <a16:creationId xmlns:a16="http://schemas.microsoft.com/office/drawing/2014/main" id="{D32A62B6-1ED0-4180-8521-3212C2E92446}"/>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r="10999" b="-1"/>
          <a:stretch/>
        </p:blipFill>
        <p:spPr>
          <a:xfrm>
            <a:off x="20" y="10"/>
            <a:ext cx="9143980" cy="6857990"/>
          </a:xfrm>
          <a:prstGeom prst="rect">
            <a:avLst/>
          </a:prstGeom>
        </p:spPr>
      </p:pic>
      <p:sp>
        <p:nvSpPr>
          <p:cNvPr id="53" name="Rectangle 52">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11E8B5F0-EE5E-4BC2-8B12-EAF0E9D75167}"/>
              </a:ext>
            </a:extLst>
          </p:cNvPr>
          <p:cNvSpPr>
            <a:spLocks noGrp="1"/>
          </p:cNvSpPr>
          <p:nvPr>
            <p:ph type="title"/>
          </p:nvPr>
        </p:nvSpPr>
        <p:spPr>
          <a:xfrm>
            <a:off x="392906" y="5317240"/>
            <a:ext cx="8408194" cy="744836"/>
          </a:xfrm>
        </p:spPr>
        <p:txBody>
          <a:bodyPr vert="horz" lIns="91440" tIns="45720" rIns="91440" bIns="45720" rtlCol="0" anchor="ctr">
            <a:normAutofit/>
          </a:bodyPr>
          <a:lstStyle/>
          <a:p>
            <a:pPr algn="ctr"/>
            <a:r>
              <a:rPr lang="en-US" sz="3100" b="1" dirty="0">
                <a:solidFill>
                  <a:schemeClr val="tx1">
                    <a:lumMod val="85000"/>
                    <a:lumOff val="15000"/>
                  </a:schemeClr>
                </a:solidFill>
              </a:rPr>
              <a:t>Blackberry Jam Festival</a:t>
            </a:r>
          </a:p>
        </p:txBody>
      </p:sp>
      <p:cxnSp>
        <p:nvCxnSpPr>
          <p:cNvPr id="55" name="Straight Connector 5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96055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Blackberry Jam Festival</a:t>
            </a:r>
          </a:p>
        </p:txBody>
      </p:sp>
      <p:sp>
        <p:nvSpPr>
          <p:cNvPr id="3" name="Content Placeholder 2"/>
          <p:cNvSpPr>
            <a:spLocks noGrp="1"/>
          </p:cNvSpPr>
          <p:nvPr>
            <p:ph sz="half" idx="1"/>
          </p:nvPr>
        </p:nvSpPr>
        <p:spPr>
          <a:xfrm>
            <a:off x="970288" y="1456129"/>
            <a:ext cx="2970428" cy="4667249"/>
          </a:xfrm>
        </p:spPr>
        <p:txBody>
          <a:bodyPr>
            <a:normAutofit lnSpcReduction="10000"/>
          </a:bodyPr>
          <a:lstStyle/>
          <a:p>
            <a:r>
              <a:rPr lang="en-US" sz="2400" dirty="0"/>
              <a:t>Vendors and patrons from Lane County and beyond</a:t>
            </a:r>
          </a:p>
          <a:p>
            <a:r>
              <a:rPr lang="en-US" sz="2400" dirty="0"/>
              <a:t>Activities:</a:t>
            </a:r>
          </a:p>
          <a:p>
            <a:pPr lvl="1"/>
            <a:r>
              <a:rPr lang="en-US" sz="2000" dirty="0"/>
              <a:t>Live Music</a:t>
            </a:r>
          </a:p>
          <a:p>
            <a:pPr lvl="1"/>
            <a:r>
              <a:rPr lang="en-US" sz="2000" dirty="0"/>
              <a:t>Pie Eating Contest</a:t>
            </a:r>
          </a:p>
          <a:p>
            <a:pPr lvl="1"/>
            <a:r>
              <a:rPr lang="en-US" sz="2000" dirty="0"/>
              <a:t>Pie Baking Contest</a:t>
            </a:r>
          </a:p>
          <a:p>
            <a:pPr lvl="1"/>
            <a:r>
              <a:rPr lang="en-US" sz="2000" dirty="0"/>
              <a:t>Fishing Derby</a:t>
            </a:r>
          </a:p>
          <a:p>
            <a:pPr lvl="1"/>
            <a:r>
              <a:rPr lang="en-US" sz="2000" dirty="0"/>
              <a:t>Car Show</a:t>
            </a:r>
          </a:p>
          <a:p>
            <a:pPr lvl="1"/>
            <a:r>
              <a:rPr lang="en-US" sz="2000" dirty="0"/>
              <a:t>5K Run</a:t>
            </a:r>
          </a:p>
          <a:p>
            <a:pPr lvl="1"/>
            <a:r>
              <a:rPr lang="en-US" sz="2000" dirty="0"/>
              <a:t>Kids Activities</a:t>
            </a:r>
          </a:p>
          <a:p>
            <a:pPr lvl="1"/>
            <a:r>
              <a:rPr lang="en-US" sz="2000" dirty="0"/>
              <a:t>Local Crafters</a:t>
            </a:r>
          </a:p>
          <a:p>
            <a:pPr lvl="1"/>
            <a:r>
              <a:rPr lang="en-US" sz="2000" dirty="0"/>
              <a:t>Local Food Trucks</a:t>
            </a:r>
          </a:p>
          <a:p>
            <a:pPr lvl="1"/>
            <a:r>
              <a:rPr lang="en-US" sz="2000" dirty="0"/>
              <a:t>Commercial Booths</a:t>
            </a:r>
          </a:p>
          <a:p>
            <a:pPr lvl="1"/>
            <a:endParaRPr lang="en-US" sz="1600" dirty="0"/>
          </a:p>
          <a:p>
            <a:endParaRPr lang="en-US" dirty="0"/>
          </a:p>
          <a:p>
            <a:pPr marL="457200" lvl="1" indent="0">
              <a:buNone/>
            </a:pPr>
            <a:endParaRPr lang="en-US" dirty="0"/>
          </a:p>
          <a:p>
            <a:pPr lvl="1"/>
            <a:endParaRPr lang="en-US" dirty="0"/>
          </a:p>
        </p:txBody>
      </p:sp>
      <p:pic>
        <p:nvPicPr>
          <p:cNvPr id="4" name="Picture 3"/>
          <p:cNvPicPr>
            <a:picLocks noChangeAspect="1"/>
          </p:cNvPicPr>
          <p:nvPr/>
        </p:nvPicPr>
        <p:blipFill>
          <a:blip r:embed="rId3"/>
          <a:stretch>
            <a:fillRect/>
          </a:stretch>
        </p:blipFill>
        <p:spPr>
          <a:xfrm>
            <a:off x="0" y="5763211"/>
            <a:ext cx="1518036" cy="1097375"/>
          </a:xfrm>
          <a:prstGeom prst="rect">
            <a:avLst/>
          </a:prstGeom>
        </p:spPr>
      </p:pic>
      <p:pic>
        <p:nvPicPr>
          <p:cNvPr id="15" name="Picture 14" descr="A group of people posing for the camera&#10;&#10;Description generated with very high confidence">
            <a:extLst>
              <a:ext uri="{FF2B5EF4-FFF2-40B4-BE49-F238E27FC236}">
                <a16:creationId xmlns:a16="http://schemas.microsoft.com/office/drawing/2014/main" id="{0947BAEE-A9F2-4371-B088-8116861311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4093651"/>
            <a:ext cx="3601712" cy="2399223"/>
          </a:xfrm>
          <a:prstGeom prst="rect">
            <a:avLst/>
          </a:prstGeom>
        </p:spPr>
      </p:pic>
      <p:pic>
        <p:nvPicPr>
          <p:cNvPr id="17" name="Picture 16" descr="A group of people sitting at a table&#10;&#10;Description generated with high confidence">
            <a:extLst>
              <a:ext uri="{FF2B5EF4-FFF2-40B4-BE49-F238E27FC236}">
                <a16:creationId xmlns:a16="http://schemas.microsoft.com/office/drawing/2014/main" id="{2AA9285D-44B0-4CF6-9906-3C3A5A7E66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1" y="1501079"/>
            <a:ext cx="3601712" cy="2401141"/>
          </a:xfrm>
          <a:prstGeom prst="rect">
            <a:avLst/>
          </a:prstGeom>
        </p:spPr>
      </p:pic>
    </p:spTree>
    <p:extLst>
      <p:ext uri="{BB962C8B-B14F-4D97-AF65-F5344CB8AC3E}">
        <p14:creationId xmlns:p14="http://schemas.microsoft.com/office/powerpoint/2010/main" val="33783742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Content Placeholder 22" descr="A group of people standing in front of a crowd&#10;&#10;Description generated with very high confidence">
            <a:extLst>
              <a:ext uri="{FF2B5EF4-FFF2-40B4-BE49-F238E27FC236}">
                <a16:creationId xmlns:a16="http://schemas.microsoft.com/office/drawing/2014/main" id="{DDBE7BC7-E1A1-4CDB-863C-12209E7F8A42}"/>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a:stretch/>
        </p:blipFill>
        <p:spPr>
          <a:xfrm>
            <a:off x="20" y="10"/>
            <a:ext cx="9143980" cy="6857990"/>
          </a:xfrm>
          <a:prstGeom prst="rect">
            <a:avLst/>
          </a:prstGeom>
        </p:spPr>
      </p:pic>
      <p:sp>
        <p:nvSpPr>
          <p:cNvPr id="33" name="Rectangle 32">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11E8B5F0-EE5E-4BC2-8B12-EAF0E9D75167}"/>
              </a:ext>
            </a:extLst>
          </p:cNvPr>
          <p:cNvSpPr>
            <a:spLocks noGrp="1"/>
          </p:cNvSpPr>
          <p:nvPr>
            <p:ph type="title"/>
          </p:nvPr>
        </p:nvSpPr>
        <p:spPr>
          <a:xfrm>
            <a:off x="392906" y="5317240"/>
            <a:ext cx="8408194" cy="744836"/>
          </a:xfrm>
        </p:spPr>
        <p:txBody>
          <a:bodyPr vert="horz" lIns="91440" tIns="45720" rIns="91440" bIns="45720" rtlCol="0" anchor="ctr">
            <a:normAutofit/>
          </a:bodyPr>
          <a:lstStyle/>
          <a:p>
            <a:pPr algn="ctr"/>
            <a:r>
              <a:rPr lang="en-US" sz="3100" b="1" dirty="0">
                <a:solidFill>
                  <a:schemeClr val="tx1">
                    <a:lumMod val="85000"/>
                    <a:lumOff val="15000"/>
                  </a:schemeClr>
                </a:solidFill>
              </a:rPr>
              <a:t>Covered Bridge Lighting</a:t>
            </a:r>
          </a:p>
        </p:txBody>
      </p:sp>
      <p:cxnSp>
        <p:nvCxnSpPr>
          <p:cNvPr id="35" name="Straight Connector 3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97046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3886200" cy="1325563"/>
          </a:xfrm>
        </p:spPr>
        <p:txBody>
          <a:bodyPr/>
          <a:lstStyle/>
          <a:p>
            <a:r>
              <a:rPr lang="en-US" b="1" dirty="0"/>
              <a:t>Covered Bridge Lighting</a:t>
            </a:r>
          </a:p>
        </p:txBody>
      </p:sp>
      <p:sp>
        <p:nvSpPr>
          <p:cNvPr id="3" name="Content Placeholder 2"/>
          <p:cNvSpPr>
            <a:spLocks noGrp="1"/>
          </p:cNvSpPr>
          <p:nvPr>
            <p:ph sz="half" idx="1"/>
          </p:nvPr>
        </p:nvSpPr>
        <p:spPr>
          <a:xfrm>
            <a:off x="970288" y="1799539"/>
            <a:ext cx="2970428" cy="4323839"/>
          </a:xfrm>
        </p:spPr>
        <p:txBody>
          <a:bodyPr>
            <a:normAutofit lnSpcReduction="10000"/>
          </a:bodyPr>
          <a:lstStyle/>
          <a:p>
            <a:r>
              <a:rPr lang="en-US" sz="2400" dirty="0"/>
              <a:t>Covered Bridge decorated by the Parks &amp; Recreation Committee and volunteers</a:t>
            </a:r>
          </a:p>
          <a:p>
            <a:r>
              <a:rPr lang="en-US" sz="2400" dirty="0"/>
              <a:t>400-500 attendees</a:t>
            </a:r>
          </a:p>
          <a:p>
            <a:r>
              <a:rPr lang="en-US" sz="2400" dirty="0"/>
              <a:t>Activities:</a:t>
            </a:r>
          </a:p>
          <a:p>
            <a:pPr lvl="1"/>
            <a:r>
              <a:rPr lang="en-US" sz="1800" dirty="0"/>
              <a:t>Refreshments</a:t>
            </a:r>
          </a:p>
          <a:p>
            <a:pPr lvl="1"/>
            <a:r>
              <a:rPr lang="en-US" sz="1800" dirty="0"/>
              <a:t>Christmas Carolers</a:t>
            </a:r>
          </a:p>
          <a:p>
            <a:pPr lvl="1"/>
            <a:r>
              <a:rPr lang="en-US" sz="1800" dirty="0"/>
              <a:t>HS Band and Choir</a:t>
            </a:r>
          </a:p>
          <a:p>
            <a:pPr lvl="1"/>
            <a:r>
              <a:rPr lang="en-US" sz="1800" dirty="0"/>
              <a:t>Mr. and Mrs. Claus</a:t>
            </a:r>
          </a:p>
          <a:p>
            <a:pPr lvl="1"/>
            <a:r>
              <a:rPr lang="en-US" sz="1800" dirty="0"/>
              <a:t>Tree Lighting Ceremony</a:t>
            </a:r>
          </a:p>
          <a:p>
            <a:pPr lvl="1"/>
            <a:r>
              <a:rPr lang="en-US" sz="1800" dirty="0"/>
              <a:t>Boat Parade</a:t>
            </a:r>
          </a:p>
          <a:p>
            <a:pPr marL="457200" lvl="1" indent="0">
              <a:buNone/>
            </a:pPr>
            <a:endParaRPr lang="en-US" sz="1600" dirty="0"/>
          </a:p>
          <a:p>
            <a:pPr marL="457200" lvl="1" indent="0">
              <a:buNone/>
            </a:pPr>
            <a:endParaRPr lang="en-US" sz="1600" dirty="0"/>
          </a:p>
          <a:p>
            <a:pPr lvl="1"/>
            <a:endParaRPr lang="en-US" sz="1600" dirty="0"/>
          </a:p>
          <a:p>
            <a:pPr lvl="1"/>
            <a:endParaRPr lang="en-US" sz="1600" dirty="0"/>
          </a:p>
          <a:p>
            <a:pPr lvl="1"/>
            <a:endParaRPr lang="en-US" sz="1600" dirty="0"/>
          </a:p>
          <a:p>
            <a:pPr lvl="1"/>
            <a:endParaRPr lang="en-US" sz="1600" dirty="0"/>
          </a:p>
          <a:p>
            <a:endParaRPr lang="en-US" dirty="0"/>
          </a:p>
          <a:p>
            <a:pPr marL="457200" lvl="1" indent="0">
              <a:buNone/>
            </a:pPr>
            <a:endParaRPr lang="en-US" dirty="0"/>
          </a:p>
          <a:p>
            <a:pPr lvl="1"/>
            <a:endParaRPr lang="en-US" dirty="0"/>
          </a:p>
        </p:txBody>
      </p:sp>
      <p:pic>
        <p:nvPicPr>
          <p:cNvPr id="4" name="Picture 3"/>
          <p:cNvPicPr>
            <a:picLocks noChangeAspect="1"/>
          </p:cNvPicPr>
          <p:nvPr/>
        </p:nvPicPr>
        <p:blipFill>
          <a:blip r:embed="rId3"/>
          <a:stretch>
            <a:fillRect/>
          </a:stretch>
        </p:blipFill>
        <p:spPr>
          <a:xfrm>
            <a:off x="0" y="5763211"/>
            <a:ext cx="1518036" cy="1097375"/>
          </a:xfrm>
          <a:prstGeom prst="rect">
            <a:avLst/>
          </a:prstGeom>
        </p:spPr>
      </p:pic>
      <p:pic>
        <p:nvPicPr>
          <p:cNvPr id="10" name="Picture 9" descr="A person wearing a costume&#10;&#10;Description generated with high confidence">
            <a:extLst>
              <a:ext uri="{FF2B5EF4-FFF2-40B4-BE49-F238E27FC236}">
                <a16:creationId xmlns:a16="http://schemas.microsoft.com/office/drawing/2014/main" id="{FF589324-FD72-4FDA-9FD3-A9679270A0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3578223"/>
            <a:ext cx="3886201" cy="2914651"/>
          </a:xfrm>
          <a:prstGeom prst="rect">
            <a:avLst/>
          </a:prstGeom>
        </p:spPr>
      </p:pic>
      <p:pic>
        <p:nvPicPr>
          <p:cNvPr id="16" name="Content Placeholder 15" descr="A group of people posing for the camera&#10;&#10;Description generated with very high confidence">
            <a:extLst>
              <a:ext uri="{FF2B5EF4-FFF2-40B4-BE49-F238E27FC236}">
                <a16:creationId xmlns:a16="http://schemas.microsoft.com/office/drawing/2014/main" id="{2662DE74-759E-4860-A871-773C76064543}"/>
              </a:ext>
            </a:extLst>
          </p:cNvPr>
          <p:cNvPicPr>
            <a:picLocks noGrp="1" noChangeAspect="1"/>
          </p:cNvPicPr>
          <p:nvPr>
            <p:ph sz="half" idx="2"/>
          </p:nvPr>
        </p:nvPicPr>
        <p:blipFill>
          <a:blip r:embed="rId5" cstate="print">
            <a:extLst>
              <a:ext uri="{28A0092B-C50C-407E-A947-70E740481C1C}">
                <a14:useLocalDpi xmlns:a14="http://schemas.microsoft.com/office/drawing/2010/main" val="0"/>
              </a:ext>
            </a:extLst>
          </a:blip>
          <a:stretch>
            <a:fillRect/>
          </a:stretch>
        </p:blipFill>
        <p:spPr>
          <a:xfrm>
            <a:off x="4572000" y="422561"/>
            <a:ext cx="3886200" cy="2914650"/>
          </a:xfrm>
        </p:spPr>
      </p:pic>
    </p:spTree>
    <p:extLst>
      <p:ext uri="{BB962C8B-B14F-4D97-AF65-F5344CB8AC3E}">
        <p14:creationId xmlns:p14="http://schemas.microsoft.com/office/powerpoint/2010/main" val="32964220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small boat in a body of water&#10;&#10;Description generated with high confidence">
            <a:extLst>
              <a:ext uri="{FF2B5EF4-FFF2-40B4-BE49-F238E27FC236}">
                <a16:creationId xmlns:a16="http://schemas.microsoft.com/office/drawing/2014/main" id="{3C47C3BC-D6EE-4944-89B6-2C24B7FA8D75}"/>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9913" r="13753" b="-1"/>
          <a:stretch/>
        </p:blipFill>
        <p:spPr>
          <a:xfrm>
            <a:off x="20" y="10"/>
            <a:ext cx="9143980" cy="6857990"/>
          </a:xfrm>
          <a:prstGeom prst="rect">
            <a:avLst/>
          </a:prstGeom>
        </p:spPr>
      </p:pic>
      <p:sp>
        <p:nvSpPr>
          <p:cNvPr id="42" name="Rectangle 41">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11E8B5F0-EE5E-4BC2-8B12-EAF0E9D75167}"/>
              </a:ext>
            </a:extLst>
          </p:cNvPr>
          <p:cNvSpPr>
            <a:spLocks noGrp="1"/>
          </p:cNvSpPr>
          <p:nvPr>
            <p:ph type="title"/>
          </p:nvPr>
        </p:nvSpPr>
        <p:spPr>
          <a:xfrm>
            <a:off x="392906" y="5317240"/>
            <a:ext cx="8408194" cy="744836"/>
          </a:xfrm>
        </p:spPr>
        <p:txBody>
          <a:bodyPr vert="horz" lIns="91440" tIns="45720" rIns="91440" bIns="45720" rtlCol="0" anchor="ctr">
            <a:normAutofit/>
          </a:bodyPr>
          <a:lstStyle/>
          <a:p>
            <a:pPr algn="ctr"/>
            <a:r>
              <a:rPr lang="en-US" sz="3100" b="1" dirty="0">
                <a:solidFill>
                  <a:schemeClr val="tx1">
                    <a:lumMod val="85000"/>
                    <a:lumOff val="15000"/>
                  </a:schemeClr>
                </a:solidFill>
              </a:rPr>
              <a:t>Covered Bridge Regatta</a:t>
            </a:r>
          </a:p>
        </p:txBody>
      </p:sp>
      <p:cxnSp>
        <p:nvCxnSpPr>
          <p:cNvPr id="44" name="Straight Connector 43">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69277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Covered Bridge Regatta</a:t>
            </a:r>
          </a:p>
        </p:txBody>
      </p:sp>
      <p:sp>
        <p:nvSpPr>
          <p:cNvPr id="3" name="Content Placeholder 2"/>
          <p:cNvSpPr>
            <a:spLocks noGrp="1"/>
          </p:cNvSpPr>
          <p:nvPr>
            <p:ph sz="half" idx="1"/>
          </p:nvPr>
        </p:nvSpPr>
        <p:spPr>
          <a:xfrm>
            <a:off x="970288" y="4558945"/>
            <a:ext cx="7347094" cy="1564433"/>
          </a:xfrm>
        </p:spPr>
        <p:txBody>
          <a:bodyPr>
            <a:normAutofit/>
          </a:bodyPr>
          <a:lstStyle/>
          <a:p>
            <a:r>
              <a:rPr lang="en-US" sz="2400" dirty="0"/>
              <a:t>Over 1,500 participants </a:t>
            </a:r>
          </a:p>
          <a:p>
            <a:r>
              <a:rPr lang="en-US" sz="2400" dirty="0"/>
              <a:t>Venues include Lowell State Park and Covered Bridge Interpretive Center</a:t>
            </a:r>
            <a:endParaRPr lang="en-US" sz="2000" dirty="0"/>
          </a:p>
          <a:p>
            <a:pPr lvl="1"/>
            <a:endParaRPr lang="en-US" sz="1600" dirty="0"/>
          </a:p>
          <a:p>
            <a:endParaRPr lang="en-US" dirty="0"/>
          </a:p>
          <a:p>
            <a:pPr marL="457200" lvl="1" indent="0">
              <a:buNone/>
            </a:pPr>
            <a:endParaRPr lang="en-US" dirty="0"/>
          </a:p>
          <a:p>
            <a:pPr lvl="1"/>
            <a:endParaRPr lang="en-US" dirty="0"/>
          </a:p>
        </p:txBody>
      </p:sp>
      <p:pic>
        <p:nvPicPr>
          <p:cNvPr id="4" name="Picture 3"/>
          <p:cNvPicPr>
            <a:picLocks noChangeAspect="1"/>
          </p:cNvPicPr>
          <p:nvPr/>
        </p:nvPicPr>
        <p:blipFill>
          <a:blip r:embed="rId3"/>
          <a:stretch>
            <a:fillRect/>
          </a:stretch>
        </p:blipFill>
        <p:spPr>
          <a:xfrm>
            <a:off x="7563917" y="5760625"/>
            <a:ext cx="1518036" cy="1097375"/>
          </a:xfrm>
          <a:prstGeom prst="rect">
            <a:avLst/>
          </a:prstGeom>
        </p:spPr>
      </p:pic>
      <p:pic>
        <p:nvPicPr>
          <p:cNvPr id="8" name="Content Placeholder 7" descr="A group of people in a park&#10;&#10;Description generated with high confidence">
            <a:extLst>
              <a:ext uri="{FF2B5EF4-FFF2-40B4-BE49-F238E27FC236}">
                <a16:creationId xmlns:a16="http://schemas.microsoft.com/office/drawing/2014/main" id="{1083C07E-BDF3-4A62-8B9A-76EF387DDDC7}"/>
              </a:ext>
            </a:extLst>
          </p:cNvPr>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749742" y="1543987"/>
            <a:ext cx="3589325" cy="2691994"/>
          </a:xfrm>
        </p:spPr>
      </p:pic>
      <p:pic>
        <p:nvPicPr>
          <p:cNvPr id="17" name="Picture 16" descr="A picture containing grass, outdoor, tree, sky&#10;&#10;Description generated with very high confidence">
            <a:extLst>
              <a:ext uri="{FF2B5EF4-FFF2-40B4-BE49-F238E27FC236}">
                <a16:creationId xmlns:a16="http://schemas.microsoft.com/office/drawing/2014/main" id="{E6997E13-DAB6-4896-9860-3B1E0F2B3D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1222" y="1543987"/>
            <a:ext cx="3589325" cy="2691994"/>
          </a:xfrm>
          <a:prstGeom prst="rect">
            <a:avLst/>
          </a:prstGeom>
        </p:spPr>
      </p:pic>
    </p:spTree>
    <p:extLst>
      <p:ext uri="{BB962C8B-B14F-4D97-AF65-F5344CB8AC3E}">
        <p14:creationId xmlns:p14="http://schemas.microsoft.com/office/powerpoint/2010/main" val="14725255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small boat in a body of water&#10;&#10;Description generated with very high confidence">
            <a:extLst>
              <a:ext uri="{FF2B5EF4-FFF2-40B4-BE49-F238E27FC236}">
                <a16:creationId xmlns:a16="http://schemas.microsoft.com/office/drawing/2014/main" id="{73E0E6A3-7FF1-4732-BBCD-61EA6BBCB08D}"/>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2697" r="12303"/>
          <a:stretch/>
        </p:blipFill>
        <p:spPr>
          <a:xfrm>
            <a:off x="20" y="10"/>
            <a:ext cx="9143980" cy="6857990"/>
          </a:xfrm>
          <a:prstGeom prst="rect">
            <a:avLst/>
          </a:prstGeom>
        </p:spPr>
      </p:pic>
      <p:sp>
        <p:nvSpPr>
          <p:cNvPr id="33" name="Rectangle 32">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11E8B5F0-EE5E-4BC2-8B12-EAF0E9D75167}"/>
              </a:ext>
            </a:extLst>
          </p:cNvPr>
          <p:cNvSpPr>
            <a:spLocks noGrp="1"/>
          </p:cNvSpPr>
          <p:nvPr>
            <p:ph type="title"/>
          </p:nvPr>
        </p:nvSpPr>
        <p:spPr>
          <a:xfrm>
            <a:off x="392906" y="5317240"/>
            <a:ext cx="8408194" cy="744836"/>
          </a:xfrm>
        </p:spPr>
        <p:txBody>
          <a:bodyPr vert="horz" lIns="91440" tIns="45720" rIns="91440" bIns="45720" rtlCol="0" anchor="ctr">
            <a:normAutofit/>
          </a:bodyPr>
          <a:lstStyle/>
          <a:p>
            <a:pPr algn="ctr"/>
            <a:r>
              <a:rPr lang="en-US" sz="3100" b="1" dirty="0">
                <a:solidFill>
                  <a:schemeClr val="tx1">
                    <a:lumMod val="85000"/>
                    <a:lumOff val="15000"/>
                  </a:schemeClr>
                </a:solidFill>
              </a:rPr>
              <a:t>CDBA Racing Circuit</a:t>
            </a:r>
          </a:p>
        </p:txBody>
      </p:sp>
      <p:cxnSp>
        <p:nvCxnSpPr>
          <p:cNvPr id="35" name="Straight Connector 3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03008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lstStyle/>
          <a:p>
            <a:r>
              <a:rPr lang="en-US" b="1"/>
              <a:t>CDBA Racing Circuit</a:t>
            </a:r>
            <a:endParaRPr lang="en-US" b="1" dirty="0"/>
          </a:p>
        </p:txBody>
      </p:sp>
      <p:sp>
        <p:nvSpPr>
          <p:cNvPr id="3" name="Content Placeholder 2"/>
          <p:cNvSpPr>
            <a:spLocks noGrp="1"/>
          </p:cNvSpPr>
          <p:nvPr>
            <p:ph sz="half" idx="1"/>
          </p:nvPr>
        </p:nvSpPr>
        <p:spPr>
          <a:xfrm>
            <a:off x="970287" y="1456129"/>
            <a:ext cx="3923581" cy="2420927"/>
          </a:xfrm>
        </p:spPr>
        <p:txBody>
          <a:bodyPr>
            <a:normAutofit lnSpcReduction="10000"/>
          </a:bodyPr>
          <a:lstStyle/>
          <a:p>
            <a:r>
              <a:rPr lang="en-US" sz="2400" dirty="0"/>
              <a:t>Dexter Lake is home to CDBA</a:t>
            </a:r>
          </a:p>
          <a:p>
            <a:r>
              <a:rPr lang="en-US" sz="2400" dirty="0"/>
              <a:t>Vendors and patrons from Pacific Northwest</a:t>
            </a:r>
          </a:p>
          <a:p>
            <a:r>
              <a:rPr lang="en-US" sz="2400" dirty="0"/>
              <a:t>3 Summer Boat Races sponsored by Bi-Mart and Can Am</a:t>
            </a:r>
          </a:p>
          <a:p>
            <a:pPr lvl="1"/>
            <a:endParaRPr lang="en-US" sz="1600" dirty="0"/>
          </a:p>
          <a:p>
            <a:endParaRPr lang="en-US" dirty="0"/>
          </a:p>
          <a:p>
            <a:pPr marL="457200" lvl="1" indent="0">
              <a:buNone/>
            </a:pPr>
            <a:endParaRPr lang="en-US" dirty="0"/>
          </a:p>
          <a:p>
            <a:pPr lvl="1"/>
            <a:endParaRPr lang="en-US" dirty="0"/>
          </a:p>
        </p:txBody>
      </p:sp>
      <p:pic>
        <p:nvPicPr>
          <p:cNvPr id="8" name="Content Placeholder 7" descr="A group of people standing next to a body of water&#10;&#10;Description generated with very high confidence">
            <a:extLst>
              <a:ext uri="{FF2B5EF4-FFF2-40B4-BE49-F238E27FC236}">
                <a16:creationId xmlns:a16="http://schemas.microsoft.com/office/drawing/2014/main" id="{EC02507C-FEC0-41BD-A3A0-9BA67518F27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251847" y="1411872"/>
            <a:ext cx="3467871" cy="4623829"/>
          </a:xfrm>
        </p:spPr>
      </p:pic>
      <p:pic>
        <p:nvPicPr>
          <p:cNvPr id="16" name="Picture 15" descr="A boat in the water&#10;&#10;Description generated with high confidence">
            <a:extLst>
              <a:ext uri="{FF2B5EF4-FFF2-40B4-BE49-F238E27FC236}">
                <a16:creationId xmlns:a16="http://schemas.microsoft.com/office/drawing/2014/main" id="{BEE28AE7-43DF-49FF-A6B1-3F6D635C97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0948" y="3877056"/>
            <a:ext cx="3266694" cy="2613355"/>
          </a:xfrm>
          <a:prstGeom prst="rect">
            <a:avLst/>
          </a:prstGeom>
        </p:spPr>
      </p:pic>
    </p:spTree>
    <p:extLst>
      <p:ext uri="{BB962C8B-B14F-4D97-AF65-F5344CB8AC3E}">
        <p14:creationId xmlns:p14="http://schemas.microsoft.com/office/powerpoint/2010/main" val="7652105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people standing around a fire&#10;&#10;Description generated with high confidence">
            <a:extLst>
              <a:ext uri="{FF2B5EF4-FFF2-40B4-BE49-F238E27FC236}">
                <a16:creationId xmlns:a16="http://schemas.microsoft.com/office/drawing/2014/main" id="{699804FB-A480-418D-8E46-24750A5EAA25}"/>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a:stretch/>
        </p:blipFill>
        <p:spPr>
          <a:xfrm>
            <a:off x="20" y="10"/>
            <a:ext cx="9143980" cy="6857990"/>
          </a:xfrm>
          <a:prstGeom prst="rect">
            <a:avLst/>
          </a:prstGeom>
        </p:spPr>
      </p:pic>
      <p:sp>
        <p:nvSpPr>
          <p:cNvPr id="33" name="Rectangle 32">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11E8B5F0-EE5E-4BC2-8B12-EAF0E9D75167}"/>
              </a:ext>
            </a:extLst>
          </p:cNvPr>
          <p:cNvSpPr>
            <a:spLocks noGrp="1"/>
          </p:cNvSpPr>
          <p:nvPr>
            <p:ph type="title"/>
          </p:nvPr>
        </p:nvSpPr>
        <p:spPr>
          <a:xfrm>
            <a:off x="392906" y="5317240"/>
            <a:ext cx="8408194" cy="744836"/>
          </a:xfrm>
        </p:spPr>
        <p:txBody>
          <a:bodyPr vert="horz" lIns="91440" tIns="45720" rIns="91440" bIns="45720" rtlCol="0" anchor="ctr">
            <a:normAutofit/>
          </a:bodyPr>
          <a:lstStyle/>
          <a:p>
            <a:pPr algn="ctr"/>
            <a:r>
              <a:rPr lang="en-US" sz="3100" b="1">
                <a:solidFill>
                  <a:schemeClr val="tx1">
                    <a:lumMod val="85000"/>
                    <a:lumOff val="15000"/>
                  </a:schemeClr>
                </a:solidFill>
              </a:rPr>
              <a:t>Rolling Rock Property Acquisition</a:t>
            </a:r>
          </a:p>
        </p:txBody>
      </p:sp>
      <p:cxnSp>
        <p:nvCxnSpPr>
          <p:cNvPr id="35" name="Straight Connector 3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11686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2600" y="643467"/>
            <a:ext cx="2522980" cy="1597315"/>
          </a:xfrm>
          <a:noFill/>
          <a:ln w="19050">
            <a:solidFill>
              <a:schemeClr val="bg1"/>
            </a:solidFill>
          </a:ln>
        </p:spPr>
        <p:txBody>
          <a:bodyPr wrap="square">
            <a:normAutofit/>
          </a:bodyPr>
          <a:lstStyle/>
          <a:p>
            <a:pPr algn="ctr"/>
            <a:r>
              <a:rPr lang="en-US" sz="3200" b="1" dirty="0">
                <a:solidFill>
                  <a:schemeClr val="bg1"/>
                </a:solidFill>
              </a:rPr>
              <a:t>FY 2016/17 Strategic Plan</a:t>
            </a:r>
          </a:p>
        </p:txBody>
      </p:sp>
      <p:sp>
        <p:nvSpPr>
          <p:cNvPr id="3" name="Content Placeholder 2"/>
          <p:cNvSpPr>
            <a:spLocks noGrp="1"/>
          </p:cNvSpPr>
          <p:nvPr>
            <p:ph idx="1"/>
          </p:nvPr>
        </p:nvSpPr>
        <p:spPr>
          <a:xfrm>
            <a:off x="482601" y="2638044"/>
            <a:ext cx="2522980" cy="3415622"/>
          </a:xfrm>
        </p:spPr>
        <p:txBody>
          <a:bodyPr>
            <a:normAutofit/>
          </a:bodyPr>
          <a:lstStyle/>
          <a:p>
            <a:r>
              <a:rPr lang="en-US" dirty="0">
                <a:solidFill>
                  <a:schemeClr val="bg1"/>
                </a:solidFill>
              </a:rPr>
              <a:t>Vision</a:t>
            </a:r>
          </a:p>
          <a:p>
            <a:r>
              <a:rPr lang="en-US" dirty="0">
                <a:solidFill>
                  <a:schemeClr val="bg1"/>
                </a:solidFill>
              </a:rPr>
              <a:t>Mission</a:t>
            </a:r>
          </a:p>
          <a:p>
            <a:r>
              <a:rPr lang="en-US" dirty="0">
                <a:solidFill>
                  <a:schemeClr val="bg1"/>
                </a:solidFill>
              </a:rPr>
              <a:t>Goals</a:t>
            </a:r>
          </a:p>
          <a:p>
            <a:r>
              <a:rPr lang="en-US" dirty="0">
                <a:solidFill>
                  <a:schemeClr val="bg1"/>
                </a:solidFill>
              </a:rPr>
              <a:t>Objectives</a:t>
            </a:r>
          </a:p>
          <a:p>
            <a:r>
              <a:rPr lang="en-US" dirty="0">
                <a:solidFill>
                  <a:schemeClr val="bg1"/>
                </a:solidFill>
              </a:rPr>
              <a:t>Measurement Criteria</a:t>
            </a:r>
          </a:p>
          <a:p>
            <a:pPr marL="0" indent="0">
              <a:buNone/>
            </a:pPr>
            <a:endParaRPr lang="en-US" sz="1700" dirty="0">
              <a:solidFill>
                <a:schemeClr val="bg1"/>
              </a:solidFill>
            </a:endParaRPr>
          </a:p>
          <a:p>
            <a:pPr marL="0" indent="0">
              <a:buNone/>
            </a:pPr>
            <a:endParaRPr lang="en-US" sz="1700" dirty="0">
              <a:solidFill>
                <a:schemeClr val="bg1"/>
              </a:solidFill>
            </a:endParaRPr>
          </a:p>
          <a:p>
            <a:pPr lvl="1"/>
            <a:endParaRPr lang="en-US" sz="1700" dirty="0">
              <a:solidFill>
                <a:schemeClr val="bg1"/>
              </a:solidFill>
            </a:endParaRPr>
          </a:p>
          <a:p>
            <a:endParaRPr lang="en-US" sz="1700" dirty="0">
              <a:solidFill>
                <a:schemeClr val="bg1"/>
              </a:solidFill>
            </a:endParaRPr>
          </a:p>
          <a:p>
            <a:pPr marL="457200" lvl="1" indent="0">
              <a:buNone/>
            </a:pPr>
            <a:endParaRPr lang="en-US" sz="1700" dirty="0">
              <a:solidFill>
                <a:schemeClr val="bg1"/>
              </a:solidFill>
            </a:endParaRPr>
          </a:p>
          <a:p>
            <a:pPr lvl="1"/>
            <a:endParaRPr lang="en-US" sz="1700" dirty="0">
              <a:solidFill>
                <a:schemeClr val="bg1"/>
              </a:solidFill>
            </a:endParaRPr>
          </a:p>
        </p:txBody>
      </p:sp>
      <p:pic>
        <p:nvPicPr>
          <p:cNvPr id="6" name="Picture 5" descr="A group of people on a dock next to a body of water&#10;&#10;Description generated with very high confidence">
            <a:extLst>
              <a:ext uri="{FF2B5EF4-FFF2-40B4-BE49-F238E27FC236}">
                <a16:creationId xmlns:a16="http://schemas.microsoft.com/office/drawing/2014/main" id="{CD22F5C7-8890-434C-BA72-03E1B6BBF8B4}"/>
              </a:ext>
            </a:extLst>
          </p:cNvPr>
          <p:cNvPicPr>
            <a:picLocks noChangeAspect="1"/>
          </p:cNvPicPr>
          <p:nvPr/>
        </p:nvPicPr>
        <p:blipFill rotWithShape="1">
          <a:blip r:embed="rId3">
            <a:extLst>
              <a:ext uri="{28A0092B-C50C-407E-A947-70E740481C1C}">
                <a14:useLocalDpi xmlns:a14="http://schemas.microsoft.com/office/drawing/2010/main" val="0"/>
              </a:ext>
            </a:extLst>
          </a:blip>
          <a:srcRect t="7698" b="2740"/>
          <a:stretch/>
        </p:blipFill>
        <p:spPr>
          <a:xfrm>
            <a:off x="3488179" y="-7616"/>
            <a:ext cx="5749378" cy="6865615"/>
          </a:xfrm>
          <a:prstGeom prst="rect">
            <a:avLst/>
          </a:prstGeom>
        </p:spPr>
      </p:pic>
    </p:spTree>
    <p:extLst>
      <p:ext uri="{BB962C8B-B14F-4D97-AF65-F5344CB8AC3E}">
        <p14:creationId xmlns:p14="http://schemas.microsoft.com/office/powerpoint/2010/main" val="38210776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Maintaining Momentum</a:t>
            </a:r>
          </a:p>
        </p:txBody>
      </p:sp>
      <p:sp>
        <p:nvSpPr>
          <p:cNvPr id="3" name="Content Placeholder 2"/>
          <p:cNvSpPr>
            <a:spLocks noGrp="1"/>
          </p:cNvSpPr>
          <p:nvPr>
            <p:ph idx="1"/>
          </p:nvPr>
        </p:nvSpPr>
        <p:spPr>
          <a:xfrm>
            <a:off x="628650" y="1825625"/>
            <a:ext cx="7886700" cy="4095115"/>
          </a:xfrm>
        </p:spPr>
        <p:txBody>
          <a:bodyPr>
            <a:normAutofit/>
          </a:bodyPr>
          <a:lstStyle/>
          <a:p>
            <a:r>
              <a:rPr lang="en-US" sz="3600" dirty="0"/>
              <a:t>Relocation of City Hall &amp; Library</a:t>
            </a:r>
          </a:p>
          <a:p>
            <a:r>
              <a:rPr lang="en-US" sz="3600" dirty="0"/>
              <a:t>New High School Gymnasium</a:t>
            </a:r>
          </a:p>
          <a:p>
            <a:r>
              <a:rPr lang="en-US" sz="3600" dirty="0"/>
              <a:t>Elementary &amp; JR/SR High renovations</a:t>
            </a:r>
          </a:p>
          <a:p>
            <a:r>
              <a:rPr lang="en-US" sz="3600" dirty="0"/>
              <a:t>New Business Opening</a:t>
            </a:r>
          </a:p>
          <a:p>
            <a:endParaRPr lang="en-US" sz="3600" dirty="0"/>
          </a:p>
          <a:p>
            <a:pPr marL="0" indent="0">
              <a:buNone/>
            </a:pPr>
            <a:r>
              <a:rPr lang="en-US" sz="3600" dirty="0"/>
              <a:t>And COMING SOON…</a:t>
            </a:r>
          </a:p>
          <a:p>
            <a:pPr marL="0" indent="0">
              <a:buNone/>
            </a:pPr>
            <a:endParaRPr lang="en-US" sz="3600" dirty="0"/>
          </a:p>
          <a:p>
            <a:pPr marL="0" indent="0">
              <a:buNone/>
            </a:pPr>
            <a:endParaRPr lang="en-US" sz="1600" dirty="0"/>
          </a:p>
          <a:p>
            <a:endParaRPr lang="en-US" dirty="0"/>
          </a:p>
          <a:p>
            <a:pPr marL="457200" lvl="1" indent="0">
              <a:buNone/>
            </a:pPr>
            <a:endParaRPr lang="en-US" dirty="0"/>
          </a:p>
          <a:p>
            <a:pPr lvl="1"/>
            <a:endParaRPr lang="en-US" dirty="0"/>
          </a:p>
        </p:txBody>
      </p:sp>
      <p:pic>
        <p:nvPicPr>
          <p:cNvPr id="4" name="Picture 3"/>
          <p:cNvPicPr>
            <a:picLocks noChangeAspect="1"/>
          </p:cNvPicPr>
          <p:nvPr/>
        </p:nvPicPr>
        <p:blipFill>
          <a:blip r:embed="rId3"/>
          <a:stretch>
            <a:fillRect/>
          </a:stretch>
        </p:blipFill>
        <p:spPr>
          <a:xfrm>
            <a:off x="7625964" y="5763211"/>
            <a:ext cx="1518036" cy="1097375"/>
          </a:xfrm>
          <a:prstGeom prst="rect">
            <a:avLst/>
          </a:prstGeom>
        </p:spPr>
      </p:pic>
    </p:spTree>
    <p:extLst>
      <p:ext uri="{BB962C8B-B14F-4D97-AF65-F5344CB8AC3E}">
        <p14:creationId xmlns:p14="http://schemas.microsoft.com/office/powerpoint/2010/main" val="40054240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8" descr="A picture containing sky, outdoor, road, skating&#10;&#10;Description generated with very high confidence">
            <a:extLst>
              <a:ext uri="{FF2B5EF4-FFF2-40B4-BE49-F238E27FC236}">
                <a16:creationId xmlns:a16="http://schemas.microsoft.com/office/drawing/2014/main" id="{EEE85266-E8E1-43C3-906C-BAFB9E0903BE}"/>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980" r="23021"/>
          <a:stretch/>
        </p:blipFill>
        <p:spPr>
          <a:xfrm>
            <a:off x="20" y="10"/>
            <a:ext cx="9143980" cy="6857990"/>
          </a:xfrm>
          <a:prstGeom prst="rect">
            <a:avLst/>
          </a:prstGeom>
        </p:spPr>
      </p:pic>
      <p:sp>
        <p:nvSpPr>
          <p:cNvPr id="42" name="Rectangle 41">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11E8B5F0-EE5E-4BC2-8B12-EAF0E9D75167}"/>
              </a:ext>
            </a:extLst>
          </p:cNvPr>
          <p:cNvSpPr>
            <a:spLocks noGrp="1"/>
          </p:cNvSpPr>
          <p:nvPr>
            <p:ph type="title"/>
          </p:nvPr>
        </p:nvSpPr>
        <p:spPr>
          <a:xfrm>
            <a:off x="392906" y="5317240"/>
            <a:ext cx="8408194" cy="744836"/>
          </a:xfrm>
        </p:spPr>
        <p:txBody>
          <a:bodyPr vert="horz" lIns="91440" tIns="45720" rIns="91440" bIns="45720" rtlCol="0" anchor="ctr">
            <a:noAutofit/>
          </a:bodyPr>
          <a:lstStyle/>
          <a:p>
            <a:pPr algn="ctr"/>
            <a:r>
              <a:rPr lang="en-US" sz="2000" b="1" dirty="0">
                <a:solidFill>
                  <a:schemeClr val="tx1">
                    <a:lumMod val="85000"/>
                    <a:lumOff val="15000"/>
                  </a:schemeClr>
                </a:solidFill>
              </a:rPr>
              <a:t>A Central Park and Hub for Recreation and Events</a:t>
            </a:r>
          </a:p>
        </p:txBody>
      </p:sp>
      <p:cxnSp>
        <p:nvCxnSpPr>
          <p:cNvPr id="44" name="Straight Connector 43">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80340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sign on the side of a road&#10;&#10;Description generated with very high confidence">
            <a:extLst>
              <a:ext uri="{FF2B5EF4-FFF2-40B4-BE49-F238E27FC236}">
                <a16:creationId xmlns:a16="http://schemas.microsoft.com/office/drawing/2014/main" id="{32B23CF4-7FA0-4FEC-8D42-E4DF9F1EF6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65343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Years in the making…</a:t>
            </a:r>
            <a:endParaRPr lang="en-US" dirty="0"/>
          </a:p>
        </p:txBody>
      </p:sp>
      <p:sp>
        <p:nvSpPr>
          <p:cNvPr id="3" name="Content Placeholder 2"/>
          <p:cNvSpPr>
            <a:spLocks noGrp="1"/>
          </p:cNvSpPr>
          <p:nvPr>
            <p:ph idx="1"/>
          </p:nvPr>
        </p:nvSpPr>
        <p:spPr/>
        <p:txBody>
          <a:bodyPr>
            <a:normAutofit/>
          </a:bodyPr>
          <a:lstStyle/>
          <a:p>
            <a:pPr lvl="1"/>
            <a:r>
              <a:rPr lang="en-US" sz="3200" dirty="0"/>
              <a:t>2016/17 Strategic Plan</a:t>
            </a:r>
          </a:p>
          <a:p>
            <a:pPr lvl="1"/>
            <a:r>
              <a:rPr lang="en-US" sz="3200" dirty="0"/>
              <a:t>2018 Strategic Plan</a:t>
            </a:r>
          </a:p>
          <a:p>
            <a:pPr lvl="1"/>
            <a:r>
              <a:rPr lang="en-US" sz="3200" dirty="0"/>
              <a:t>2019 Strategic Plan</a:t>
            </a:r>
          </a:p>
          <a:p>
            <a:pPr lvl="1"/>
            <a:r>
              <a:rPr lang="en-US" sz="3200" b="1" dirty="0"/>
              <a:t>2019 Downtown Master Plan</a:t>
            </a:r>
          </a:p>
          <a:p>
            <a:pPr lvl="1"/>
            <a:r>
              <a:rPr lang="en-US" sz="3200" b="1" dirty="0"/>
              <a:t>2019 Parks and Recreation Master Plan</a:t>
            </a:r>
          </a:p>
          <a:p>
            <a:pPr marL="0" indent="0">
              <a:buNone/>
            </a:pPr>
            <a:endParaRPr lang="en-US" sz="3600" dirty="0"/>
          </a:p>
          <a:p>
            <a:pPr marL="0" indent="0">
              <a:buNone/>
            </a:pPr>
            <a:endParaRPr lang="en-US" sz="3600" dirty="0"/>
          </a:p>
          <a:p>
            <a:pPr lvl="1"/>
            <a:endParaRPr lang="en-US" sz="1600" dirty="0"/>
          </a:p>
          <a:p>
            <a:endParaRPr lang="en-US" dirty="0"/>
          </a:p>
          <a:p>
            <a:pPr marL="457200" lvl="1" indent="0">
              <a:buNone/>
            </a:pPr>
            <a:endParaRPr lang="en-US" dirty="0"/>
          </a:p>
          <a:p>
            <a:pPr lvl="1"/>
            <a:endParaRPr lang="en-US" dirty="0"/>
          </a:p>
        </p:txBody>
      </p:sp>
      <p:pic>
        <p:nvPicPr>
          <p:cNvPr id="4" name="Picture 3"/>
          <p:cNvPicPr>
            <a:picLocks noChangeAspect="1"/>
          </p:cNvPicPr>
          <p:nvPr/>
        </p:nvPicPr>
        <p:blipFill>
          <a:blip r:embed="rId3"/>
          <a:stretch>
            <a:fillRect/>
          </a:stretch>
        </p:blipFill>
        <p:spPr>
          <a:xfrm>
            <a:off x="7625964" y="5763211"/>
            <a:ext cx="1518036" cy="1097375"/>
          </a:xfrm>
          <a:prstGeom prst="rect">
            <a:avLst/>
          </a:prstGeom>
        </p:spPr>
      </p:pic>
    </p:spTree>
    <p:extLst>
      <p:ext uri="{BB962C8B-B14F-4D97-AF65-F5344CB8AC3E}">
        <p14:creationId xmlns:p14="http://schemas.microsoft.com/office/powerpoint/2010/main" val="9852046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Community Engagement</a:t>
            </a:r>
          </a:p>
        </p:txBody>
      </p:sp>
      <p:sp>
        <p:nvSpPr>
          <p:cNvPr id="3" name="Content Placeholder 2"/>
          <p:cNvSpPr>
            <a:spLocks noGrp="1"/>
          </p:cNvSpPr>
          <p:nvPr>
            <p:ph sz="half" idx="1"/>
          </p:nvPr>
        </p:nvSpPr>
        <p:spPr>
          <a:xfrm>
            <a:off x="628650" y="1825625"/>
            <a:ext cx="2970428" cy="4351338"/>
          </a:xfrm>
        </p:spPr>
        <p:txBody>
          <a:bodyPr>
            <a:normAutofit/>
          </a:bodyPr>
          <a:lstStyle/>
          <a:p>
            <a:r>
              <a:rPr lang="en-US" sz="2400" dirty="0"/>
              <a:t>Steering Committees</a:t>
            </a:r>
          </a:p>
          <a:p>
            <a:r>
              <a:rPr lang="en-US" sz="2400" dirty="0"/>
              <a:t>Household Survey</a:t>
            </a:r>
          </a:p>
          <a:p>
            <a:r>
              <a:rPr lang="en-US" sz="2400" dirty="0"/>
              <a:t>Focus Groups</a:t>
            </a:r>
          </a:p>
          <a:p>
            <a:r>
              <a:rPr lang="en-US" sz="2400" dirty="0"/>
              <a:t>Public Events</a:t>
            </a:r>
          </a:p>
          <a:p>
            <a:r>
              <a:rPr lang="en-US" sz="2400" dirty="0"/>
              <a:t>Workshops</a:t>
            </a:r>
          </a:p>
          <a:p>
            <a:r>
              <a:rPr lang="en-US" sz="2400" dirty="0"/>
              <a:t>Public Hearings</a:t>
            </a:r>
            <a:endParaRPr lang="en-US" sz="1600" dirty="0"/>
          </a:p>
          <a:p>
            <a:endParaRPr lang="en-US" dirty="0"/>
          </a:p>
          <a:p>
            <a:pPr marL="457200" lvl="1" indent="0">
              <a:buNone/>
            </a:pPr>
            <a:endParaRPr lang="en-US" dirty="0"/>
          </a:p>
          <a:p>
            <a:pPr lvl="1"/>
            <a:endParaRPr lang="en-US" dirty="0"/>
          </a:p>
        </p:txBody>
      </p:sp>
      <p:pic>
        <p:nvPicPr>
          <p:cNvPr id="9" name="Content Placeholder 8">
            <a:extLst>
              <a:ext uri="{FF2B5EF4-FFF2-40B4-BE49-F238E27FC236}">
                <a16:creationId xmlns:a16="http://schemas.microsoft.com/office/drawing/2014/main" id="{11F21CDB-3FFF-433C-B68F-0D4501C7516A}"/>
              </a:ext>
            </a:extLst>
          </p:cNvPr>
          <p:cNvPicPr>
            <a:picLocks noGrp="1" noChangeAspect="1"/>
          </p:cNvPicPr>
          <p:nvPr>
            <p:ph sz="half" idx="2"/>
          </p:nvPr>
        </p:nvPicPr>
        <p:blipFill>
          <a:blip r:embed="rId3"/>
          <a:stretch>
            <a:fillRect/>
          </a:stretch>
        </p:blipFill>
        <p:spPr>
          <a:xfrm>
            <a:off x="3795717" y="1753820"/>
            <a:ext cx="4719633" cy="3511294"/>
          </a:xfrm>
          <a:prstGeom prst="rect">
            <a:avLst/>
          </a:prstGeom>
        </p:spPr>
      </p:pic>
      <p:pic>
        <p:nvPicPr>
          <p:cNvPr id="4" name="Picture 3"/>
          <p:cNvPicPr>
            <a:picLocks noChangeAspect="1"/>
          </p:cNvPicPr>
          <p:nvPr/>
        </p:nvPicPr>
        <p:blipFill>
          <a:blip r:embed="rId4"/>
          <a:stretch>
            <a:fillRect/>
          </a:stretch>
        </p:blipFill>
        <p:spPr>
          <a:xfrm>
            <a:off x="7625964" y="5763211"/>
            <a:ext cx="1518036" cy="1097375"/>
          </a:xfrm>
          <a:prstGeom prst="rect">
            <a:avLst/>
          </a:prstGeom>
        </p:spPr>
      </p:pic>
    </p:spTree>
    <p:extLst>
      <p:ext uri="{BB962C8B-B14F-4D97-AF65-F5344CB8AC3E}">
        <p14:creationId xmlns:p14="http://schemas.microsoft.com/office/powerpoint/2010/main" val="4824914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Key Findings</a:t>
            </a:r>
          </a:p>
        </p:txBody>
      </p:sp>
      <p:sp>
        <p:nvSpPr>
          <p:cNvPr id="3" name="Content Placeholder 2"/>
          <p:cNvSpPr>
            <a:spLocks noGrp="1"/>
          </p:cNvSpPr>
          <p:nvPr>
            <p:ph sz="half" idx="1"/>
          </p:nvPr>
        </p:nvSpPr>
        <p:spPr>
          <a:xfrm>
            <a:off x="628650" y="1690690"/>
            <a:ext cx="3943350" cy="4907620"/>
          </a:xfrm>
        </p:spPr>
        <p:txBody>
          <a:bodyPr>
            <a:normAutofit fontScale="77500" lnSpcReduction="20000"/>
          </a:bodyPr>
          <a:lstStyle/>
          <a:p>
            <a:r>
              <a:rPr lang="en-US" sz="2400" dirty="0"/>
              <a:t>Downtown</a:t>
            </a:r>
          </a:p>
          <a:p>
            <a:pPr lvl="1"/>
            <a:r>
              <a:rPr lang="en-US" sz="2100" dirty="0"/>
              <a:t>A central park will be at the heart of downtown and provide a tree-lined, comfortable place for pedestrians.</a:t>
            </a:r>
          </a:p>
          <a:p>
            <a:pPr lvl="1"/>
            <a:r>
              <a:rPr lang="en-US" sz="2100" dirty="0"/>
              <a:t>Incorporate an interconnected system of sidewalks and multi-modal pathways to better connect greenspaces and amenities such as Dexter Lake.</a:t>
            </a:r>
          </a:p>
          <a:p>
            <a:pPr marL="457200" lvl="1" indent="0">
              <a:buNone/>
            </a:pPr>
            <a:endParaRPr lang="en-US" sz="2100" dirty="0"/>
          </a:p>
          <a:p>
            <a:r>
              <a:rPr lang="en-US" sz="2400" dirty="0"/>
              <a:t>Parks</a:t>
            </a:r>
          </a:p>
          <a:p>
            <a:pPr lvl="1"/>
            <a:r>
              <a:rPr lang="en-US" sz="2000" dirty="0"/>
              <a:t>Larger restroom facilities</a:t>
            </a:r>
          </a:p>
          <a:p>
            <a:pPr lvl="1"/>
            <a:r>
              <a:rPr lang="en-US" sz="2000" dirty="0"/>
              <a:t>Additional green space/natural areas for passive recreation</a:t>
            </a:r>
          </a:p>
          <a:p>
            <a:pPr lvl="1"/>
            <a:r>
              <a:rPr lang="en-US" sz="2000" dirty="0"/>
              <a:t>Facilities to accommodate parties and group gatherings</a:t>
            </a:r>
          </a:p>
          <a:p>
            <a:pPr lvl="1"/>
            <a:r>
              <a:rPr lang="en-US" sz="2000" dirty="0"/>
              <a:t>Host additional events</a:t>
            </a:r>
          </a:p>
          <a:p>
            <a:pPr lvl="1"/>
            <a:r>
              <a:rPr lang="en-US" sz="2000" dirty="0"/>
              <a:t>Develop new trail connections between parks and recreation amenities </a:t>
            </a:r>
          </a:p>
          <a:p>
            <a:pPr lvl="1"/>
            <a:r>
              <a:rPr lang="en-US" sz="2000" dirty="0"/>
              <a:t>Integrate Rolling Rock Park into Downtown</a:t>
            </a:r>
            <a:endParaRPr lang="en-US" sz="2400" dirty="0"/>
          </a:p>
          <a:p>
            <a:pPr lvl="1"/>
            <a:endParaRPr lang="en-US" sz="2000" dirty="0"/>
          </a:p>
          <a:p>
            <a:endParaRPr lang="en-US" sz="2400" dirty="0"/>
          </a:p>
          <a:p>
            <a:pPr lvl="1"/>
            <a:endParaRPr lang="en-US" sz="1600" dirty="0"/>
          </a:p>
          <a:p>
            <a:endParaRPr lang="en-US" dirty="0"/>
          </a:p>
          <a:p>
            <a:pPr marL="457200" lvl="1" indent="0">
              <a:buNone/>
            </a:pPr>
            <a:endParaRPr lang="en-US" dirty="0"/>
          </a:p>
          <a:p>
            <a:pPr lvl="1"/>
            <a:endParaRPr lang="en-US" dirty="0"/>
          </a:p>
        </p:txBody>
      </p:sp>
      <p:pic>
        <p:nvPicPr>
          <p:cNvPr id="4" name="Picture 3"/>
          <p:cNvPicPr>
            <a:picLocks noChangeAspect="1"/>
          </p:cNvPicPr>
          <p:nvPr/>
        </p:nvPicPr>
        <p:blipFill>
          <a:blip r:embed="rId3"/>
          <a:stretch>
            <a:fillRect/>
          </a:stretch>
        </p:blipFill>
        <p:spPr>
          <a:xfrm>
            <a:off x="7625964" y="5763211"/>
            <a:ext cx="1518036" cy="1097375"/>
          </a:xfrm>
          <a:prstGeom prst="rect">
            <a:avLst/>
          </a:prstGeom>
        </p:spPr>
      </p:pic>
      <p:pic>
        <p:nvPicPr>
          <p:cNvPr id="8" name="Picture 7">
            <a:extLst>
              <a:ext uri="{FF2B5EF4-FFF2-40B4-BE49-F238E27FC236}">
                <a16:creationId xmlns:a16="http://schemas.microsoft.com/office/drawing/2014/main" id="{EE217941-44BC-4FBE-A745-9C114545D33B}"/>
              </a:ext>
            </a:extLst>
          </p:cNvPr>
          <p:cNvPicPr>
            <a:picLocks noChangeAspect="1"/>
          </p:cNvPicPr>
          <p:nvPr/>
        </p:nvPicPr>
        <p:blipFill>
          <a:blip r:embed="rId4"/>
          <a:stretch>
            <a:fillRect/>
          </a:stretch>
        </p:blipFill>
        <p:spPr>
          <a:xfrm>
            <a:off x="4612226" y="1825625"/>
            <a:ext cx="3918277" cy="3075559"/>
          </a:xfrm>
          <a:prstGeom prst="rect">
            <a:avLst/>
          </a:prstGeom>
        </p:spPr>
      </p:pic>
    </p:spTree>
    <p:extLst>
      <p:ext uri="{BB962C8B-B14F-4D97-AF65-F5344CB8AC3E}">
        <p14:creationId xmlns:p14="http://schemas.microsoft.com/office/powerpoint/2010/main" val="2118267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The Project</a:t>
            </a:r>
          </a:p>
        </p:txBody>
      </p:sp>
      <p:sp>
        <p:nvSpPr>
          <p:cNvPr id="3" name="Content Placeholder 2"/>
          <p:cNvSpPr>
            <a:spLocks noGrp="1"/>
          </p:cNvSpPr>
          <p:nvPr>
            <p:ph idx="1"/>
          </p:nvPr>
        </p:nvSpPr>
        <p:spPr>
          <a:xfrm>
            <a:off x="628649" y="1825625"/>
            <a:ext cx="7974025" cy="4351338"/>
          </a:xfrm>
        </p:spPr>
        <p:txBody>
          <a:bodyPr>
            <a:normAutofit fontScale="92500" lnSpcReduction="20000"/>
          </a:bodyPr>
          <a:lstStyle/>
          <a:p>
            <a:pPr lvl="1"/>
            <a:r>
              <a:rPr lang="en-US" sz="3200" dirty="0"/>
              <a:t>Through all of the outlined planning efforts, there was a clear consensus that Rolling Rock Park was the first priority.</a:t>
            </a:r>
          </a:p>
          <a:p>
            <a:pPr lvl="1"/>
            <a:endParaRPr lang="en-US" sz="3200" dirty="0"/>
          </a:p>
          <a:p>
            <a:pPr lvl="1"/>
            <a:r>
              <a:rPr lang="en-US" sz="3200" dirty="0"/>
              <a:t>Rolling Rock Park is located in the heart of downtown, highly visible, and serves as venue for community events.</a:t>
            </a:r>
          </a:p>
          <a:p>
            <a:pPr marL="457200" lvl="1" indent="0">
              <a:buNone/>
            </a:pPr>
            <a:endParaRPr lang="en-US" sz="3200" dirty="0"/>
          </a:p>
          <a:p>
            <a:pPr lvl="1"/>
            <a:r>
              <a:rPr lang="en-US" sz="3200" dirty="0"/>
              <a:t>Parks and Recreation Steering Committee voted unanimously to apply for an OPRD Local Government Grant.</a:t>
            </a:r>
            <a:endParaRPr lang="en-US" sz="3600" dirty="0"/>
          </a:p>
          <a:p>
            <a:pPr marL="0" indent="0">
              <a:buNone/>
            </a:pPr>
            <a:endParaRPr lang="en-US" sz="3600" dirty="0"/>
          </a:p>
          <a:p>
            <a:pPr lvl="1"/>
            <a:endParaRPr lang="en-US" sz="1600" dirty="0"/>
          </a:p>
          <a:p>
            <a:endParaRPr lang="en-US" dirty="0"/>
          </a:p>
          <a:p>
            <a:pPr marL="457200" lvl="1" indent="0">
              <a:buNone/>
            </a:pPr>
            <a:endParaRPr lang="en-US" dirty="0"/>
          </a:p>
          <a:p>
            <a:pPr lvl="1"/>
            <a:endParaRPr lang="en-US" dirty="0"/>
          </a:p>
        </p:txBody>
      </p:sp>
      <p:pic>
        <p:nvPicPr>
          <p:cNvPr id="4" name="Picture 3"/>
          <p:cNvPicPr>
            <a:picLocks noChangeAspect="1"/>
          </p:cNvPicPr>
          <p:nvPr/>
        </p:nvPicPr>
        <p:blipFill>
          <a:blip r:embed="rId3"/>
          <a:stretch>
            <a:fillRect/>
          </a:stretch>
        </p:blipFill>
        <p:spPr>
          <a:xfrm>
            <a:off x="7625964" y="5763211"/>
            <a:ext cx="1518036" cy="1097375"/>
          </a:xfrm>
          <a:prstGeom prst="rect">
            <a:avLst/>
          </a:prstGeom>
        </p:spPr>
      </p:pic>
    </p:spTree>
    <p:extLst>
      <p:ext uri="{BB962C8B-B14F-4D97-AF65-F5344CB8AC3E}">
        <p14:creationId xmlns:p14="http://schemas.microsoft.com/office/powerpoint/2010/main" val="18156456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The Project</a:t>
            </a:r>
          </a:p>
        </p:txBody>
      </p:sp>
      <p:sp>
        <p:nvSpPr>
          <p:cNvPr id="3" name="Content Placeholder 2"/>
          <p:cNvSpPr>
            <a:spLocks noGrp="1"/>
          </p:cNvSpPr>
          <p:nvPr>
            <p:ph idx="1"/>
          </p:nvPr>
        </p:nvSpPr>
        <p:spPr>
          <a:xfrm>
            <a:off x="628649" y="1825625"/>
            <a:ext cx="7974025" cy="4351338"/>
          </a:xfrm>
        </p:spPr>
        <p:txBody>
          <a:bodyPr>
            <a:normAutofit/>
          </a:bodyPr>
          <a:lstStyle/>
          <a:p>
            <a:pPr lvl="1"/>
            <a:r>
              <a:rPr lang="en-US" sz="3200" dirty="0"/>
              <a:t>A Central Park with…</a:t>
            </a:r>
          </a:p>
          <a:p>
            <a:pPr lvl="2"/>
            <a:r>
              <a:rPr lang="en-US" sz="2800" dirty="0"/>
              <a:t>Turf</a:t>
            </a:r>
          </a:p>
          <a:p>
            <a:pPr lvl="2"/>
            <a:r>
              <a:rPr lang="en-US" sz="2800" dirty="0"/>
              <a:t>Irrigation</a:t>
            </a:r>
          </a:p>
          <a:p>
            <a:pPr lvl="2"/>
            <a:r>
              <a:rPr lang="en-US" sz="2800" dirty="0"/>
              <a:t>Inclusive Playground</a:t>
            </a:r>
          </a:p>
          <a:p>
            <a:pPr lvl="2"/>
            <a:r>
              <a:rPr lang="en-US" sz="2800" dirty="0"/>
              <a:t>Amphitheater seating</a:t>
            </a:r>
          </a:p>
          <a:p>
            <a:pPr lvl="2"/>
            <a:r>
              <a:rPr lang="en-US" sz="2800" dirty="0"/>
              <a:t>Large shelter</a:t>
            </a:r>
          </a:p>
          <a:p>
            <a:pPr lvl="2"/>
            <a:r>
              <a:rPr lang="en-US" sz="2800" dirty="0"/>
              <a:t>Restrooms</a:t>
            </a:r>
          </a:p>
          <a:p>
            <a:pPr lvl="2"/>
            <a:r>
              <a:rPr lang="en-US" sz="2800" dirty="0"/>
              <a:t>Walking paths</a:t>
            </a:r>
          </a:p>
          <a:p>
            <a:pPr lvl="2"/>
            <a:r>
              <a:rPr lang="en-US" sz="2800" dirty="0"/>
              <a:t>Interpretive exhibits</a:t>
            </a:r>
          </a:p>
          <a:p>
            <a:endParaRPr lang="en-US" sz="3600" dirty="0"/>
          </a:p>
          <a:p>
            <a:pPr marL="0" indent="0">
              <a:buNone/>
            </a:pPr>
            <a:endParaRPr lang="en-US" sz="3600" dirty="0"/>
          </a:p>
          <a:p>
            <a:pPr lvl="1"/>
            <a:endParaRPr lang="en-US" sz="1600" dirty="0"/>
          </a:p>
          <a:p>
            <a:endParaRPr lang="en-US" dirty="0"/>
          </a:p>
          <a:p>
            <a:pPr marL="457200" lvl="1" indent="0">
              <a:buNone/>
            </a:pPr>
            <a:endParaRPr lang="en-US" dirty="0"/>
          </a:p>
          <a:p>
            <a:pPr lvl="1"/>
            <a:endParaRPr lang="en-US" dirty="0"/>
          </a:p>
        </p:txBody>
      </p:sp>
      <p:pic>
        <p:nvPicPr>
          <p:cNvPr id="4" name="Picture 3"/>
          <p:cNvPicPr>
            <a:picLocks noChangeAspect="1"/>
          </p:cNvPicPr>
          <p:nvPr/>
        </p:nvPicPr>
        <p:blipFill>
          <a:blip r:embed="rId3"/>
          <a:stretch>
            <a:fillRect/>
          </a:stretch>
        </p:blipFill>
        <p:spPr>
          <a:xfrm>
            <a:off x="7625964" y="5763211"/>
            <a:ext cx="1518036" cy="1097375"/>
          </a:xfrm>
          <a:prstGeom prst="rect">
            <a:avLst/>
          </a:prstGeom>
        </p:spPr>
      </p:pic>
    </p:spTree>
    <p:extLst>
      <p:ext uri="{BB962C8B-B14F-4D97-AF65-F5344CB8AC3E}">
        <p14:creationId xmlns:p14="http://schemas.microsoft.com/office/powerpoint/2010/main" val="39888187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B47613-AF0D-40DC-8F1F-DBEBC8D45726}"/>
              </a:ext>
            </a:extLst>
          </p:cNvPr>
          <p:cNvPicPr>
            <a:picLocks noChangeAspect="1"/>
          </p:cNvPicPr>
          <p:nvPr/>
        </p:nvPicPr>
        <p:blipFill>
          <a:blip r:embed="rId3"/>
          <a:stretch>
            <a:fillRect/>
          </a:stretch>
        </p:blipFill>
        <p:spPr>
          <a:xfrm>
            <a:off x="1316736" y="0"/>
            <a:ext cx="6510528" cy="6854296"/>
          </a:xfrm>
          <a:prstGeom prst="rect">
            <a:avLst/>
          </a:prstGeom>
        </p:spPr>
      </p:pic>
    </p:spTree>
    <p:extLst>
      <p:ext uri="{BB962C8B-B14F-4D97-AF65-F5344CB8AC3E}">
        <p14:creationId xmlns:p14="http://schemas.microsoft.com/office/powerpoint/2010/main" val="301854055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TotalTime>
  <Words>973</Words>
  <Application>Microsoft Office PowerPoint</Application>
  <PresentationFormat>On-screen Show (4:3)</PresentationFormat>
  <Paragraphs>239</Paragraphs>
  <Slides>32</Slides>
  <Notes>32</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37" baseType="lpstr">
      <vt:lpstr>Arial</vt:lpstr>
      <vt:lpstr>Calibri</vt:lpstr>
      <vt:lpstr>Calibri Light</vt:lpstr>
      <vt:lpstr>Office Theme</vt:lpstr>
      <vt:lpstr>Adobe Acrobat Document</vt:lpstr>
      <vt:lpstr>PowerPoint Presentation</vt:lpstr>
      <vt:lpstr>“I want green grass.”</vt:lpstr>
      <vt:lpstr>FY 2016/17 Strategic Plan</vt:lpstr>
      <vt:lpstr>Years in the making…</vt:lpstr>
      <vt:lpstr>Community Engagement</vt:lpstr>
      <vt:lpstr>Key Findings</vt:lpstr>
      <vt:lpstr>The Project</vt:lpstr>
      <vt:lpstr>The Project</vt:lpstr>
      <vt:lpstr>PowerPoint Presentation</vt:lpstr>
      <vt:lpstr>Project Goals</vt:lpstr>
      <vt:lpstr>Interpretive Logging Exhibits</vt:lpstr>
      <vt:lpstr>Project  Budget Summary</vt:lpstr>
      <vt:lpstr>Making Progress…</vt:lpstr>
      <vt:lpstr>Conceptual Trail System</vt:lpstr>
      <vt:lpstr>PowerPoint Presentation</vt:lpstr>
      <vt:lpstr>Dexter Lake Farmers Market</vt:lpstr>
      <vt:lpstr>Dexter Lake Farmers Market</vt:lpstr>
      <vt:lpstr>Lowell Beautification Day</vt:lpstr>
      <vt:lpstr>Lowell Beautification Day</vt:lpstr>
      <vt:lpstr>Paddle Sports Demo Day</vt:lpstr>
      <vt:lpstr>Blackberry Jam Festival</vt:lpstr>
      <vt:lpstr>Blackberry Jam Festival</vt:lpstr>
      <vt:lpstr>Covered Bridge Lighting</vt:lpstr>
      <vt:lpstr>Covered Bridge Lighting</vt:lpstr>
      <vt:lpstr>Covered Bridge Regatta</vt:lpstr>
      <vt:lpstr>Covered Bridge Regatta</vt:lpstr>
      <vt:lpstr>CDBA Racing Circuit</vt:lpstr>
      <vt:lpstr>CDBA Racing Circuit</vt:lpstr>
      <vt:lpstr>Rolling Rock Property Acquisition</vt:lpstr>
      <vt:lpstr>Maintaining Momentum</vt:lpstr>
      <vt:lpstr>A Central Park and Hub for Recreation and Events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Jared Cobb</dc:creator>
  <cp:lastModifiedBy>Jared Cobb</cp:lastModifiedBy>
  <cp:revision>9</cp:revision>
  <dcterms:created xsi:type="dcterms:W3CDTF">2019-06-14T00:47:31Z</dcterms:created>
  <dcterms:modified xsi:type="dcterms:W3CDTF">2019-06-14T02:05:07Z</dcterms:modified>
</cp:coreProperties>
</file>